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326" r:id="rId3"/>
    <p:sldId id="374" r:id="rId4"/>
    <p:sldId id="259" r:id="rId5"/>
    <p:sldId id="324" r:id="rId6"/>
    <p:sldId id="303" r:id="rId7"/>
    <p:sldId id="325" r:id="rId8"/>
    <p:sldId id="348" r:id="rId9"/>
    <p:sldId id="383" r:id="rId10"/>
    <p:sldId id="391" r:id="rId11"/>
    <p:sldId id="387" r:id="rId12"/>
    <p:sldId id="388"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FF"/>
    <a:srgbClr val="14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92193" autoAdjust="0"/>
  </p:normalViewPr>
  <p:slideViewPr>
    <p:cSldViewPr>
      <p:cViewPr>
        <p:scale>
          <a:sx n="75" d="100"/>
          <a:sy n="75" d="100"/>
        </p:scale>
        <p:origin x="204" y="28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0F2E412-77F2-4722-865B-5B65FAE8887B}" type="datetimeFigureOut">
              <a:rPr lang="en-US"/>
              <a:pPr>
                <a:defRPr/>
              </a:pPr>
              <a:t>8/25/2020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C65D63-A085-420F-814A-ACD2F5CA908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696DB7D-C619-484F-80EB-D0BFD78F122B}" type="slidenum">
              <a:rPr lang="en-US" altLang="en-US"/>
              <a:pPr eaLnBrk="1" hangingPunct="1"/>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Chỉ ra các bước khó, bước dễ sai lỗi</a:t>
            </a:r>
          </a:p>
          <a:p>
            <a:pPr eaLnBrk="1" hangingPunct="1">
              <a:spcBef>
                <a:spcPct val="0"/>
              </a:spcBef>
            </a:pPr>
            <a:r>
              <a:rPr lang="en-US" altLang="en-US" smtClean="0"/>
              <a:t>Bước quan trọng</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728448B-E188-44F1-A0FC-41CE68323BEC}" type="slidenum">
              <a:rPr lang="en-US" altLang="en-US" smtClean="0"/>
              <a:pPr/>
              <a:t>18</a:t>
            </a:fld>
            <a:endParaRPr lang="en-US" altLang="en-US" smtClean="0"/>
          </a:p>
        </p:txBody>
      </p:sp>
    </p:spTree>
    <p:extLst>
      <p:ext uri="{BB962C8B-B14F-4D97-AF65-F5344CB8AC3E}">
        <p14:creationId xmlns:p14="http://schemas.microsoft.com/office/powerpoint/2010/main" val="1793259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1E966C3-3891-44E8-A08F-00173F524D3F}" type="slidenum">
              <a:rPr lang="en-US" altLang="en-US" smtClean="0"/>
              <a:pPr/>
              <a:t>19</a:t>
            </a:fld>
            <a:endParaRPr lang="en-US" altLang="en-US" smtClean="0"/>
          </a:p>
        </p:txBody>
      </p:sp>
    </p:spTree>
    <p:extLst>
      <p:ext uri="{BB962C8B-B14F-4D97-AF65-F5344CB8AC3E}">
        <p14:creationId xmlns:p14="http://schemas.microsoft.com/office/powerpoint/2010/main" val="1475383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5F9E2F7-B74E-4FCD-8688-0249177796EF}" type="slidenum">
              <a:rPr lang="en-US" altLang="en-US" smtClean="0"/>
              <a:pPr/>
              <a:t>21</a:t>
            </a:fld>
            <a:endParaRPr lang="en-US" altLang="en-US" smtClean="0"/>
          </a:p>
        </p:txBody>
      </p:sp>
    </p:spTree>
    <p:extLst>
      <p:ext uri="{BB962C8B-B14F-4D97-AF65-F5344CB8AC3E}">
        <p14:creationId xmlns:p14="http://schemas.microsoft.com/office/powerpoint/2010/main" val="2749036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Hỏi, gợi ý</a:t>
            </a:r>
          </a:p>
          <a:p>
            <a:pPr eaLnBrk="1" hangingPunct="1">
              <a:spcBef>
                <a:spcPct val="0"/>
              </a:spcBef>
            </a:pPr>
            <a:r>
              <a:rPr lang="en-US" altLang="en-US" smtClean="0"/>
              <a:t>SV trả lời</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5702332-62AD-40BA-841F-AB0A763F73B0}" type="slidenum">
              <a:rPr lang="en-US" altLang="en-US"/>
              <a:pPr eaLnBrk="1" hangingPunct="1"/>
              <a:t>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9604E59-8343-40EB-914E-E01A2A573C13}" type="slidenum">
              <a:rPr lang="en-US" altLang="en-US"/>
              <a:pPr eaLnBrk="1" hangingPunct="1"/>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10E50E3-1388-4B76-9C12-060E408B0081}" type="slidenum">
              <a:rPr lang="en-US" altLang="en-US"/>
              <a:pPr eaLnBrk="1" hangingPunct="1"/>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841CF9FA-41D7-4D5D-A5F0-977590EFD8D3}" type="slidenum">
              <a:rPr lang="en-US" altLang="en-US"/>
              <a:pPr eaLnBrk="1" hangingPunct="1"/>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830827B-4892-4BE5-9896-689DAECD2291}" type="slidenum">
              <a:rPr lang="en-US" altLang="en-US"/>
              <a:pPr eaLnBrk="1" hangingPunct="1"/>
              <a:t>10</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AE4FDB7-3983-439C-8880-E8DAEAE8D7EB}" type="slidenum">
              <a:rPr lang="en-US" altLang="en-US"/>
              <a:pPr eaLnBrk="1" hangingPunct="1"/>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GV đặt câu hỏi</a:t>
            </a:r>
          </a:p>
          <a:p>
            <a:pPr eaLnBrk="1" hangingPunct="1">
              <a:spcBef>
                <a:spcPct val="0"/>
              </a:spcBef>
            </a:pPr>
            <a:r>
              <a:rPr lang="en-US" altLang="en-US" smtClean="0"/>
              <a:t>SV trả lời, giải thích vì sao chọn kết quả đó</a:t>
            </a:r>
          </a:p>
          <a:p>
            <a:pPr eaLnBrk="1" hangingPunct="1">
              <a:spcBef>
                <a:spcPct val="0"/>
              </a:spcBef>
            </a:pPr>
            <a:r>
              <a:rPr lang="en-US" altLang="en-US" smtClean="0"/>
              <a:t>Vậy những nguyên tắc còn lại thuộc nhóm nguyên tắc nào</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51E11473-D602-4D37-A0FB-679CF49431EA}" type="slidenum">
              <a:rPr lang="en-US" altLang="en-US"/>
              <a:pPr eaLnBrk="1" hangingPunct="1"/>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Chỉ ra các bước khó, bước dễ sai lỗi</a:t>
            </a:r>
          </a:p>
          <a:p>
            <a:pPr eaLnBrk="1" hangingPunct="1">
              <a:spcBef>
                <a:spcPct val="0"/>
              </a:spcBef>
            </a:pPr>
            <a:r>
              <a:rPr lang="en-US" altLang="en-US" smtClean="0"/>
              <a:t>Bước quan trọng</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646DDC-AEAD-4F07-8D65-C8AD57D213F6}" type="slidenum">
              <a:rPr lang="en-US" altLang="en-US" smtClean="0"/>
              <a:pPr/>
              <a:t>17</a:t>
            </a:fld>
            <a:endParaRPr lang="en-US" altLang="en-US" smtClean="0"/>
          </a:p>
        </p:txBody>
      </p:sp>
    </p:spTree>
    <p:extLst>
      <p:ext uri="{BB962C8B-B14F-4D97-AF65-F5344CB8AC3E}">
        <p14:creationId xmlns:p14="http://schemas.microsoft.com/office/powerpoint/2010/main" val="4230699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0161655-2336-4FF0-921D-95B5BB5E0C7B}" type="datetimeFigureOut">
              <a:rPr lang="en-US"/>
              <a:pPr>
                <a:defRPr/>
              </a:pPr>
              <a:t>8/25/2020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EEF7C24-40C7-4098-831B-B1192A5BBF6D}" type="slidenum">
              <a:rPr lang="en-US" altLang="en-US"/>
              <a:pPr/>
              <a:t>‹#›</a:t>
            </a:fld>
            <a:endParaRPr lang="en-US" altLang="en-US"/>
          </a:p>
        </p:txBody>
      </p:sp>
    </p:spTree>
    <p:extLst>
      <p:ext uri="{BB962C8B-B14F-4D97-AF65-F5344CB8AC3E}">
        <p14:creationId xmlns:p14="http://schemas.microsoft.com/office/powerpoint/2010/main" val="3115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D2C1C1-3938-4F09-95F2-12D795E80588}" type="datetimeFigureOut">
              <a:rPr lang="en-US"/>
              <a:pPr>
                <a:defRPr/>
              </a:pPr>
              <a:t>8/25/2020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0FA5C3-54B0-4EBE-91DD-B6CA1343D1E5}" type="slidenum">
              <a:rPr lang="en-US" altLang="en-US"/>
              <a:pPr/>
              <a:t>‹#›</a:t>
            </a:fld>
            <a:endParaRPr lang="en-US" altLang="en-US"/>
          </a:p>
        </p:txBody>
      </p:sp>
    </p:spTree>
    <p:extLst>
      <p:ext uri="{BB962C8B-B14F-4D97-AF65-F5344CB8AC3E}">
        <p14:creationId xmlns:p14="http://schemas.microsoft.com/office/powerpoint/2010/main" val="2623843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215FC-A9B7-4CED-AED5-5F3B486D1B10}" type="datetimeFigureOut">
              <a:rPr lang="en-US"/>
              <a:pPr>
                <a:defRPr/>
              </a:pPr>
              <a:t>8/25/2020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AC30A7-5944-4D20-94DE-D849DAD7F2BA}" type="slidenum">
              <a:rPr lang="en-US" altLang="en-US"/>
              <a:pPr/>
              <a:t>‹#›</a:t>
            </a:fld>
            <a:endParaRPr lang="en-US" altLang="en-US"/>
          </a:p>
        </p:txBody>
      </p:sp>
    </p:spTree>
    <p:extLst>
      <p:ext uri="{BB962C8B-B14F-4D97-AF65-F5344CB8AC3E}">
        <p14:creationId xmlns:p14="http://schemas.microsoft.com/office/powerpoint/2010/main" val="214652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565BF0-E476-4F0C-B5EC-6A17C40321EC}" type="datetimeFigureOut">
              <a:rPr lang="en-US"/>
              <a:pPr>
                <a:defRPr/>
              </a:pPr>
              <a:t>8/25/2020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11EBFCE-F908-4A70-93B1-8D05877F2F72}" type="slidenum">
              <a:rPr lang="en-US" altLang="en-US"/>
              <a:pPr/>
              <a:t>‹#›</a:t>
            </a:fld>
            <a:endParaRPr lang="en-US" altLang="en-US"/>
          </a:p>
        </p:txBody>
      </p:sp>
    </p:spTree>
    <p:extLst>
      <p:ext uri="{BB962C8B-B14F-4D97-AF65-F5344CB8AC3E}">
        <p14:creationId xmlns:p14="http://schemas.microsoft.com/office/powerpoint/2010/main" val="2219741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3B93308-9594-4F82-BAAF-382AA9B2F091}" type="datetimeFigureOut">
              <a:rPr lang="en-US"/>
              <a:pPr>
                <a:defRPr/>
              </a:pPr>
              <a:t>8/25/2020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16AE88-5C3C-4BA3-B6DC-DCD326E35148}" type="slidenum">
              <a:rPr lang="en-US" altLang="en-US"/>
              <a:pPr/>
              <a:t>‹#›</a:t>
            </a:fld>
            <a:endParaRPr lang="en-US" altLang="en-US"/>
          </a:p>
        </p:txBody>
      </p:sp>
    </p:spTree>
    <p:extLst>
      <p:ext uri="{BB962C8B-B14F-4D97-AF65-F5344CB8AC3E}">
        <p14:creationId xmlns:p14="http://schemas.microsoft.com/office/powerpoint/2010/main" val="427979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25F0A3C-01CD-4644-A9ED-86B13FCC73FF}" type="datetimeFigureOut">
              <a:rPr lang="en-US"/>
              <a:pPr>
                <a:defRPr/>
              </a:pPr>
              <a:t>8/25/2020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EE424CC-B482-4C49-9EB8-7ECD5CE49861}" type="slidenum">
              <a:rPr lang="en-US" altLang="en-US"/>
              <a:pPr/>
              <a:t>‹#›</a:t>
            </a:fld>
            <a:endParaRPr lang="en-US" altLang="en-US"/>
          </a:p>
        </p:txBody>
      </p:sp>
    </p:spTree>
    <p:extLst>
      <p:ext uri="{BB962C8B-B14F-4D97-AF65-F5344CB8AC3E}">
        <p14:creationId xmlns:p14="http://schemas.microsoft.com/office/powerpoint/2010/main" val="20883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FA2816E-976F-4690-9689-603A6FF3839B}" type="datetimeFigureOut">
              <a:rPr lang="en-US"/>
              <a:pPr>
                <a:defRPr/>
              </a:pPr>
              <a:t>8/25/2020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F3DC58E-AC31-4EC7-852E-904C5170A89D}" type="slidenum">
              <a:rPr lang="en-US" altLang="en-US"/>
              <a:pPr/>
              <a:t>‹#›</a:t>
            </a:fld>
            <a:endParaRPr lang="en-US" altLang="en-US"/>
          </a:p>
        </p:txBody>
      </p:sp>
    </p:spTree>
    <p:extLst>
      <p:ext uri="{BB962C8B-B14F-4D97-AF65-F5344CB8AC3E}">
        <p14:creationId xmlns:p14="http://schemas.microsoft.com/office/powerpoint/2010/main" val="196950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C0BDAC-E68B-4149-A1E0-6661D06CF71D}" type="datetimeFigureOut">
              <a:rPr lang="en-US"/>
              <a:pPr>
                <a:defRPr/>
              </a:pPr>
              <a:t>8/25/2020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39275C1-A532-4A46-BE55-18F4CD894ACC}" type="slidenum">
              <a:rPr lang="en-US" altLang="en-US"/>
              <a:pPr/>
              <a:t>‹#›</a:t>
            </a:fld>
            <a:endParaRPr lang="en-US" altLang="en-US"/>
          </a:p>
        </p:txBody>
      </p:sp>
    </p:spTree>
    <p:extLst>
      <p:ext uri="{BB962C8B-B14F-4D97-AF65-F5344CB8AC3E}">
        <p14:creationId xmlns:p14="http://schemas.microsoft.com/office/powerpoint/2010/main" val="23079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8B94A1-1960-4F10-B861-60619B6EA171}" type="datetimeFigureOut">
              <a:rPr lang="en-US"/>
              <a:pPr>
                <a:defRPr/>
              </a:pPr>
              <a:t>8/25/2020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C3D582F-7A1D-4E10-A865-FEB9757A7ECF}" type="slidenum">
              <a:rPr lang="en-US" altLang="en-US"/>
              <a:pPr/>
              <a:t>‹#›</a:t>
            </a:fld>
            <a:endParaRPr lang="en-US" altLang="en-US"/>
          </a:p>
        </p:txBody>
      </p:sp>
    </p:spTree>
    <p:extLst>
      <p:ext uri="{BB962C8B-B14F-4D97-AF65-F5344CB8AC3E}">
        <p14:creationId xmlns:p14="http://schemas.microsoft.com/office/powerpoint/2010/main" val="397778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092A0B-52AC-46D9-B87E-68B3421F2072}" type="datetimeFigureOut">
              <a:rPr lang="en-US"/>
              <a:pPr>
                <a:defRPr/>
              </a:pPr>
              <a:t>8/25/2020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2462B5A-DBCA-449F-ABE7-75C993DF3185}" type="slidenum">
              <a:rPr lang="en-US" altLang="en-US"/>
              <a:pPr/>
              <a:t>‹#›</a:t>
            </a:fld>
            <a:endParaRPr lang="en-US" altLang="en-US"/>
          </a:p>
        </p:txBody>
      </p:sp>
    </p:spTree>
    <p:extLst>
      <p:ext uri="{BB962C8B-B14F-4D97-AF65-F5344CB8AC3E}">
        <p14:creationId xmlns:p14="http://schemas.microsoft.com/office/powerpoint/2010/main" val="231360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DCBE58C-9215-4E04-901C-4F84A11442EB}" type="datetimeFigureOut">
              <a:rPr lang="en-US"/>
              <a:pPr>
                <a:defRPr/>
              </a:pPr>
              <a:t>8/25/2020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5B50C3B-72AB-440E-9703-70371B74C40B}" type="slidenum">
              <a:rPr lang="en-US" altLang="en-US"/>
              <a:pPr/>
              <a:t>‹#›</a:t>
            </a:fld>
            <a:endParaRPr lang="en-US" altLang="en-US"/>
          </a:p>
        </p:txBody>
      </p:sp>
    </p:spTree>
    <p:extLst>
      <p:ext uri="{BB962C8B-B14F-4D97-AF65-F5344CB8AC3E}">
        <p14:creationId xmlns:p14="http://schemas.microsoft.com/office/powerpoint/2010/main" val="300946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866CB68-8064-42B9-A4DE-A4A2429C10A8}" type="datetimeFigureOut">
              <a:rPr lang="en-US"/>
              <a:pPr>
                <a:defRPr/>
              </a:pPr>
              <a:t>8/25/2020</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DE1267D-5EF3-4BBD-9679-27C0F05D9A9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e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400" b="1" smtClean="0">
                <a:solidFill>
                  <a:schemeClr val="bg1"/>
                </a:solidFill>
                <a:latin typeface="Arial" panose="020B0604020202020204" pitchFamily="34" charset="0"/>
                <a:ea typeface="Tahoma" panose="020B0604030504040204" pitchFamily="34" charset="0"/>
                <a:cs typeface="Arial" panose="020B0604020202020204" pitchFamily="34" charset="0"/>
              </a:rPr>
              <a:t>BỆNH VIỆN BẠCH MAI</a:t>
            </a:r>
            <a:br>
              <a:rPr lang="en-US" altLang="en-US" sz="2400" b="1" smtClean="0">
                <a:solidFill>
                  <a:schemeClr val="bg1"/>
                </a:solidFill>
                <a:latin typeface="Arial" panose="020B0604020202020204" pitchFamily="34" charset="0"/>
                <a:ea typeface="Tahoma" panose="020B0604030504040204" pitchFamily="34" charset="0"/>
                <a:cs typeface="Arial" panose="020B0604020202020204" pitchFamily="34" charset="0"/>
              </a:rPr>
            </a:br>
            <a:r>
              <a:rPr lang="en-US" altLang="en-US" sz="2400" b="1" smtClean="0">
                <a:solidFill>
                  <a:schemeClr val="bg1"/>
                </a:solidFill>
                <a:latin typeface="Arial" panose="020B0604020202020204" pitchFamily="34" charset="0"/>
                <a:ea typeface="Tahoma" panose="020B0604030504040204" pitchFamily="34" charset="0"/>
                <a:cs typeface="Arial" panose="020B0604020202020204" pitchFamily="34" charset="0"/>
              </a:rPr>
              <a:t>TRƯỜNG CAO ĐẲNG Y TẾ BẠCH MAI</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7620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147638" y="0"/>
            <a:ext cx="7667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053" name="Subtitle 2"/>
          <p:cNvSpPr>
            <a:spLocks noGrp="1"/>
          </p:cNvSpPr>
          <p:nvPr>
            <p:ph type="subTitle" idx="1"/>
          </p:nvPr>
        </p:nvSpPr>
        <p:spPr>
          <a:xfrm>
            <a:off x="304800" y="628650"/>
            <a:ext cx="8458200" cy="4286250"/>
          </a:xfrm>
        </p:spPr>
        <p:txBody>
          <a:bodyPr/>
          <a:lstStyle/>
          <a:p>
            <a:pPr eaLnBrk="1" hangingPunct="1"/>
            <a:endParaRPr lang="en-US" altLang="en-US" b="1" smtClean="0">
              <a:solidFill>
                <a:srgbClr val="0070C0"/>
              </a:solidFill>
              <a:latin typeface="Tahoma" panose="020B0604030504040204" pitchFamily="34" charset="0"/>
              <a:cs typeface="Tahoma" panose="020B0604030504040204" pitchFamily="34" charset="0"/>
            </a:endParaRPr>
          </a:p>
          <a:p>
            <a:pPr eaLnBrk="1" hangingPunct="1"/>
            <a:r>
              <a:rPr lang="en-US" altLang="en-US" sz="3600" b="1" smtClean="0">
                <a:solidFill>
                  <a:srgbClr val="0000FF"/>
                </a:solidFill>
                <a:latin typeface="Tahoma" panose="020B0604030504040204" pitchFamily="34" charset="0"/>
                <a:cs typeface="Tahoma" panose="020B0604030504040204" pitchFamily="34" charset="0"/>
              </a:rPr>
              <a:t> </a:t>
            </a:r>
            <a:endParaRPr lang="en-US" altLang="en-US"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2055" name="Subtitle 2"/>
          <p:cNvSpPr txBox="1">
            <a:spLocks/>
          </p:cNvSpPr>
          <p:nvPr/>
        </p:nvSpPr>
        <p:spPr bwMode="auto">
          <a:xfrm>
            <a:off x="381000" y="120015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2" algn="just" eaLnBrk="1" hangingPunct="1">
              <a:spcBef>
                <a:spcPct val="20000"/>
              </a:spcBef>
              <a:buFont typeface="Wingdings" panose="05000000000000000000" pitchFamily="2" charset="2"/>
              <a:buChar char="ü"/>
            </a:pPr>
            <a:endParaRPr lang="en-US" altLang="en-US" sz="3200">
              <a:latin typeface="Times New Roman" panose="02020603050405020304" pitchFamily="18" charset="0"/>
              <a:ea typeface="Tahoma" panose="020B0604030504040204" pitchFamily="34" charset="0"/>
              <a:cs typeface="Times New Roman" panose="02020603050405020304" pitchFamily="18" charset="0"/>
            </a:endParaRPr>
          </a:p>
        </p:txBody>
      </p:sp>
      <p:sp>
        <p:nvSpPr>
          <p:cNvPr id="2056" name="Subtitle 2"/>
          <p:cNvSpPr txBox="1">
            <a:spLocks/>
          </p:cNvSpPr>
          <p:nvPr/>
        </p:nvSpPr>
        <p:spPr bwMode="auto">
          <a:xfrm>
            <a:off x="228600" y="114300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endParaRPr lang="en-US" alt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057" name="Subtitle 2"/>
          <p:cNvSpPr txBox="1">
            <a:spLocks/>
          </p:cNvSpPr>
          <p:nvPr/>
        </p:nvSpPr>
        <p:spPr bwMode="auto">
          <a:xfrm>
            <a:off x="228600" y="1143000"/>
            <a:ext cx="86868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pPr>
            <a:endParaRPr lang="en-US" altLang="en-US" sz="3200" b="1">
              <a:solidFill>
                <a:srgbClr val="0070C0"/>
              </a:solidFill>
              <a:latin typeface="Tahoma" panose="020B0604030504040204" pitchFamily="34" charset="0"/>
              <a:cs typeface="Tahoma" panose="020B0604030504040204" pitchFamily="34" charset="0"/>
            </a:endParaRPr>
          </a:p>
          <a:p>
            <a:pPr algn="ctr" eaLnBrk="1" hangingPunct="1">
              <a:spcBef>
                <a:spcPct val="20000"/>
              </a:spcBef>
              <a:buFont typeface="Arial" panose="020B0604020202020204" pitchFamily="34" charset="0"/>
              <a:buAutoNum type="arabicPeriod"/>
            </a:pPr>
            <a:endParaRPr lang="en-US" altLang="en-US" sz="3200" b="1">
              <a:solidFill>
                <a:srgbClr val="0070C0"/>
              </a:solidFill>
              <a:latin typeface="Tahoma" panose="020B0604030504040204" pitchFamily="34" charset="0"/>
              <a:cs typeface="Tahoma" panose="020B0604030504040204" pitchFamily="34" charset="0"/>
            </a:endParaRPr>
          </a:p>
        </p:txBody>
      </p:sp>
      <p:pic>
        <p:nvPicPr>
          <p:cNvPr id="3" name="Picture 2"/>
          <p:cNvPicPr>
            <a:picLocks noChangeAspect="1" noChangeArrowheads="1"/>
          </p:cNvPicPr>
          <p:nvPr/>
        </p:nvPicPr>
        <p:blipFill>
          <a:blip r:embed="rId4"/>
          <a:srcRect/>
          <a:stretch>
            <a:fillRect/>
          </a:stretch>
        </p:blipFill>
        <p:spPr bwMode="auto">
          <a:xfrm>
            <a:off x="0" y="742950"/>
            <a:ext cx="9144000" cy="440055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 4. PHƯƠNG PHÁP RỬA BÀNG QUANG</a:t>
            </a: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34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0F3A0C6-4A33-495E-B50B-444A19598ECF}" type="slidenum">
              <a:rPr lang="en-US" altLang="en-US">
                <a:solidFill>
                  <a:srgbClr val="898989"/>
                </a:solidFill>
              </a:rPr>
              <a:pPr eaLnBrk="1" hangingPunct="1"/>
              <a:t>10</a:t>
            </a:fld>
            <a:endParaRPr lang="en-US" altLang="en-US">
              <a:solidFill>
                <a:srgbClr val="898989"/>
              </a:solidFill>
            </a:endParaRPr>
          </a:p>
        </p:txBody>
      </p:sp>
      <p:pic>
        <p:nvPicPr>
          <p:cNvPr id="14345" name="Picture 1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1" y="1268594"/>
            <a:ext cx="2783008" cy="25985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9377" y="4505313"/>
            <a:ext cx="2698175" cy="369332"/>
          </a:xfrm>
          <a:prstGeom prst="rect">
            <a:avLst/>
          </a:prstGeom>
        </p:spPr>
        <p:txBody>
          <a:bodyPr wrap="none">
            <a:spAutoFit/>
          </a:bodyPr>
          <a:lstStyle/>
          <a:p>
            <a:r>
              <a:rPr lang="vi-VN" dirty="0" smtClean="0">
                <a:solidFill>
                  <a:srgbClr val="000099"/>
                </a:solidFill>
                <a:latin typeface="Arial" pitchFamily="34" charset="0"/>
              </a:rPr>
              <a:t>Bằng h</a:t>
            </a:r>
            <a:r>
              <a:rPr lang="en-US" dirty="0" smtClean="0">
                <a:solidFill>
                  <a:srgbClr val="000099"/>
                </a:solidFill>
                <a:latin typeface="Arial" pitchFamily="34" charset="0"/>
              </a:rPr>
              <a:t>ệ </a:t>
            </a:r>
            <a:r>
              <a:rPr lang="en-US" dirty="0" err="1" smtClean="0">
                <a:solidFill>
                  <a:srgbClr val="000099"/>
                </a:solidFill>
                <a:latin typeface="Arial" pitchFamily="34" charset="0"/>
              </a:rPr>
              <a:t>thống</a:t>
            </a:r>
            <a:r>
              <a:rPr lang="en-US" dirty="0" smtClean="0">
                <a:solidFill>
                  <a:srgbClr val="000099"/>
                </a:solidFill>
                <a:latin typeface="Arial" pitchFamily="34" charset="0"/>
              </a:rPr>
              <a:t> </a:t>
            </a:r>
            <a:r>
              <a:rPr lang="en-US" dirty="0" err="1">
                <a:solidFill>
                  <a:srgbClr val="000099"/>
                </a:solidFill>
                <a:latin typeface="Arial" pitchFamily="34" charset="0"/>
              </a:rPr>
              <a:t>dây</a:t>
            </a:r>
            <a:r>
              <a:rPr lang="en-US" dirty="0">
                <a:solidFill>
                  <a:srgbClr val="000099"/>
                </a:solidFill>
                <a:latin typeface="Arial" pitchFamily="34" charset="0"/>
              </a:rPr>
              <a:t> </a:t>
            </a:r>
            <a:r>
              <a:rPr lang="en-US" dirty="0" err="1">
                <a:solidFill>
                  <a:srgbClr val="000099"/>
                </a:solidFill>
                <a:latin typeface="Arial" pitchFamily="34" charset="0"/>
              </a:rPr>
              <a:t>dẫn</a:t>
            </a:r>
            <a:r>
              <a:rPr lang="en-US" dirty="0">
                <a:solidFill>
                  <a:srgbClr val="000099"/>
                </a:solidFill>
                <a:latin typeface="Arial" pitchFamily="34" charset="0"/>
              </a:rPr>
              <a:t> </a:t>
            </a:r>
            <a:endParaRPr lang="en-US" dirty="0"/>
          </a:p>
        </p:txBody>
      </p:sp>
      <p:sp>
        <p:nvSpPr>
          <p:cNvPr id="14" name="Rectangle 13"/>
          <p:cNvSpPr/>
          <p:nvPr/>
        </p:nvSpPr>
        <p:spPr>
          <a:xfrm>
            <a:off x="3930323" y="4502551"/>
            <a:ext cx="1758815" cy="369332"/>
          </a:xfrm>
          <a:prstGeom prst="rect">
            <a:avLst/>
          </a:prstGeom>
        </p:spPr>
        <p:txBody>
          <a:bodyPr wrap="none">
            <a:spAutoFit/>
          </a:bodyPr>
          <a:lstStyle/>
          <a:p>
            <a:r>
              <a:rPr lang="vi-VN" dirty="0" smtClean="0">
                <a:solidFill>
                  <a:srgbClr val="000099"/>
                </a:solidFill>
                <a:latin typeface="Arial" pitchFamily="34" charset="0"/>
              </a:rPr>
              <a:t>Bằng bơm tiêm</a:t>
            </a:r>
            <a:endParaRPr lang="en-US" dirty="0"/>
          </a:p>
        </p:txBody>
      </p:sp>
      <p:sp>
        <p:nvSpPr>
          <p:cNvPr id="15" name="Rectangle 14"/>
          <p:cNvSpPr/>
          <p:nvPr/>
        </p:nvSpPr>
        <p:spPr>
          <a:xfrm>
            <a:off x="7036492" y="4510919"/>
            <a:ext cx="1428596" cy="369332"/>
          </a:xfrm>
          <a:prstGeom prst="rect">
            <a:avLst/>
          </a:prstGeom>
        </p:spPr>
        <p:txBody>
          <a:bodyPr wrap="none">
            <a:spAutoFit/>
          </a:bodyPr>
          <a:lstStyle/>
          <a:p>
            <a:r>
              <a:rPr lang="vi-VN" dirty="0" smtClean="0">
                <a:solidFill>
                  <a:srgbClr val="000099"/>
                </a:solidFill>
                <a:latin typeface="Arial" pitchFamily="34" charset="0"/>
              </a:rPr>
              <a:t>Rửa liên tục</a:t>
            </a:r>
            <a:endParaRPr lang="en-US" dirty="0"/>
          </a:p>
        </p:txBody>
      </p:sp>
      <p:pic>
        <p:nvPicPr>
          <p:cNvPr id="16"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31591" y="943806"/>
            <a:ext cx="2438399" cy="33091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stretch>
            <a:fillRect/>
          </a:stretch>
        </p:blipFill>
        <p:spPr>
          <a:xfrm>
            <a:off x="3276600" y="1270016"/>
            <a:ext cx="3066263" cy="24903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CÂU HỎI </a:t>
            </a:r>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4  </a:t>
            </a:r>
            <a:endPar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6" name="Subtitle 2"/>
          <p:cNvSpPr>
            <a:spLocks noGrp="1"/>
          </p:cNvSpPr>
          <p:nvPr>
            <p:ph type="subTitle" idx="1"/>
          </p:nvPr>
        </p:nvSpPr>
        <p:spPr>
          <a:xfrm>
            <a:off x="76200" y="666750"/>
            <a:ext cx="8991600" cy="1143000"/>
          </a:xfrm>
        </p:spPr>
        <p:txBody>
          <a:bodyPr rtlCol="0">
            <a:noAutofit/>
          </a:bodyPr>
          <a:lstStyle/>
          <a:p>
            <a:pPr eaLnBrk="1" fontAlgn="auto" hangingPunct="1">
              <a:spcAft>
                <a:spcPts val="0"/>
              </a:spcAft>
              <a:defRPr/>
            </a:pPr>
            <a:r>
              <a:rPr lang="en-US" sz="3600" b="1" dirty="0" err="1" smtClean="0">
                <a:solidFill>
                  <a:srgbClr val="0000FF"/>
                </a:solidFill>
                <a:latin typeface="Arial" pitchFamily="34" charset="0"/>
                <a:cs typeface="Arial" pitchFamily="34" charset="0"/>
              </a:rPr>
              <a:t>Kể</a:t>
            </a:r>
            <a:r>
              <a:rPr lang="en-US" sz="3600" b="1" dirty="0" smtClean="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các</a:t>
            </a:r>
            <a:r>
              <a:rPr lang="en-US" sz="3600" b="1" dirty="0" smtClean="0">
                <a:solidFill>
                  <a:srgbClr val="0000FF"/>
                </a:solidFill>
                <a:latin typeface="Arial" pitchFamily="34" charset="0"/>
                <a:cs typeface="Arial" pitchFamily="34" charset="0"/>
              </a:rPr>
              <a:t> dung </a:t>
            </a:r>
            <a:r>
              <a:rPr lang="en-US" sz="3600" b="1" dirty="0" err="1" smtClean="0">
                <a:solidFill>
                  <a:srgbClr val="0000FF"/>
                </a:solidFill>
                <a:latin typeface="Arial" pitchFamily="34" charset="0"/>
                <a:cs typeface="Arial" pitchFamily="34" charset="0"/>
              </a:rPr>
              <a:t>dịch</a:t>
            </a:r>
            <a:r>
              <a:rPr lang="en-US" sz="3600" b="1" dirty="0" smtClean="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thường</a:t>
            </a:r>
            <a:r>
              <a:rPr lang="en-US" sz="3600" b="1" dirty="0" smtClean="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dùng</a:t>
            </a:r>
            <a:r>
              <a:rPr lang="en-US" sz="3600" b="1" dirty="0" smtClean="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trong</a:t>
            </a:r>
            <a:r>
              <a:rPr lang="en-US" sz="3600" b="1" dirty="0" smtClean="0">
                <a:solidFill>
                  <a:srgbClr val="0000FF"/>
                </a:solidFill>
                <a:latin typeface="Arial" pitchFamily="34" charset="0"/>
                <a:cs typeface="Arial" pitchFamily="34" charset="0"/>
              </a:rPr>
              <a:t> KT </a:t>
            </a:r>
            <a:r>
              <a:rPr lang="en-US" sz="3600" b="1" dirty="0" err="1" smtClean="0">
                <a:solidFill>
                  <a:srgbClr val="0000FF"/>
                </a:solidFill>
                <a:latin typeface="Arial" pitchFamily="34" charset="0"/>
                <a:cs typeface="Arial" pitchFamily="34" charset="0"/>
              </a:rPr>
              <a:t>rửa</a:t>
            </a:r>
            <a:r>
              <a:rPr lang="en-US" sz="3600" b="1" dirty="0" smtClean="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bàng</a:t>
            </a:r>
            <a:r>
              <a:rPr lang="en-US" sz="3600" b="1" dirty="0">
                <a:solidFill>
                  <a:srgbClr val="0000FF"/>
                </a:solidFill>
                <a:latin typeface="Arial" pitchFamily="34" charset="0"/>
                <a:cs typeface="Arial" pitchFamily="34" charset="0"/>
              </a:rPr>
              <a:t> </a:t>
            </a:r>
            <a:r>
              <a:rPr lang="en-US" sz="3600" b="1" dirty="0" err="1" smtClean="0">
                <a:solidFill>
                  <a:srgbClr val="0000FF"/>
                </a:solidFill>
                <a:latin typeface="Arial" pitchFamily="34" charset="0"/>
                <a:cs typeface="Arial" pitchFamily="34" charset="0"/>
              </a:rPr>
              <a:t>quang</a:t>
            </a:r>
            <a:r>
              <a:rPr lang="en-US" sz="3600" b="1" dirty="0" smtClean="0">
                <a:solidFill>
                  <a:srgbClr val="0000FF"/>
                </a:solidFill>
                <a:latin typeface="Arial" pitchFamily="34" charset="0"/>
                <a:cs typeface="Arial" pitchFamily="34" charset="0"/>
              </a:rPr>
              <a:t>? </a:t>
            </a:r>
            <a:endParaRPr lang="en-US" sz="36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41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0467E69-33C6-4988-82DD-CE27B2CD0B01}" type="slidenum">
              <a:rPr lang="en-US" altLang="en-US">
                <a:solidFill>
                  <a:srgbClr val="898989"/>
                </a:solidFill>
              </a:rPr>
              <a:pPr eaLnBrk="1" hangingPunct="1"/>
              <a:t>11</a:t>
            </a:fld>
            <a:endParaRPr lang="en-US" altLang="en-US">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5. DUNG DỊCH RỬA BQ THƯỜNG DÙNG </a:t>
            </a:r>
          </a:p>
        </p:txBody>
      </p:sp>
      <p:sp>
        <p:nvSpPr>
          <p:cNvPr id="6" name="Subtitle 2"/>
          <p:cNvSpPr>
            <a:spLocks noGrp="1"/>
          </p:cNvSpPr>
          <p:nvPr>
            <p:ph type="subTitle" idx="1"/>
          </p:nvPr>
        </p:nvSpPr>
        <p:spPr>
          <a:xfrm>
            <a:off x="152400" y="666750"/>
            <a:ext cx="8991600" cy="4267200"/>
          </a:xfrm>
        </p:spPr>
        <p:txBody>
          <a:bodyPr rtlCol="0">
            <a:noAutofit/>
          </a:bodyPr>
          <a:lstStyle/>
          <a:p>
            <a:pPr algn="l" eaLnBrk="1" fontAlgn="auto" hangingPunct="1">
              <a:spcAft>
                <a:spcPts val="0"/>
              </a:spcAft>
              <a:defRPr/>
            </a:pPr>
            <a:endParaRPr lang="en-US" dirty="0" smtClean="0">
              <a:solidFill>
                <a:srgbClr val="0000FF"/>
              </a:solidFill>
              <a:latin typeface="Arial" pitchFamily="34" charset="0"/>
              <a:cs typeface="Arial" pitchFamily="34" charset="0"/>
            </a:endParaRPr>
          </a:p>
          <a:p>
            <a:pPr eaLnBrk="1" fontAlgn="auto" hangingPunct="1">
              <a:spcAft>
                <a:spcPts val="0"/>
              </a:spcAft>
              <a:defRPr/>
            </a:pPr>
            <a:endParaRPr lang="en-US" dirty="0" smtClean="0">
              <a:solidFill>
                <a:schemeClr val="tx2">
                  <a:lumMod val="50000"/>
                </a:schemeClr>
              </a:solidFill>
              <a:latin typeface="Arial" pitchFamily="34" charset="0"/>
              <a:cs typeface="Arial" pitchFamily="34" charset="0"/>
            </a:endParaRPr>
          </a:p>
          <a:p>
            <a:pPr algn="l" eaLnBrk="1" fontAlgn="auto" hangingPunct="1">
              <a:spcAft>
                <a:spcPts val="0"/>
              </a:spcAft>
              <a:defRPr/>
            </a:pPr>
            <a:r>
              <a:rPr lang="en-US" sz="2900" b="1" dirty="0" smtClean="0">
                <a:solidFill>
                  <a:srgbClr val="0000FF"/>
                </a:solidFill>
                <a:latin typeface="Arial" pitchFamily="34" charset="0"/>
                <a:cs typeface="Arial" pitchFamily="34" charset="0"/>
              </a:rPr>
              <a:t> </a:t>
            </a:r>
            <a:endParaRPr lang="en-US" sz="29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843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0DD71E90-58A7-4E21-AB4B-5982CEEA553D}" type="slidenum">
              <a:rPr lang="en-US" altLang="en-US">
                <a:solidFill>
                  <a:srgbClr val="898989"/>
                </a:solidFill>
              </a:rPr>
              <a:pPr eaLnBrk="1" hangingPunct="1"/>
              <a:t>12</a:t>
            </a:fld>
            <a:endParaRPr lang="en-US" altLang="en-US">
              <a:solidFill>
                <a:srgbClr val="898989"/>
              </a:solidFill>
            </a:endParaRPr>
          </a:p>
        </p:txBody>
      </p:sp>
      <p:pic>
        <p:nvPicPr>
          <p:cNvPr id="1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25675" y="1358900"/>
            <a:ext cx="21653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2"/>
          <p:cNvSpPr txBox="1">
            <a:spLocks noChangeArrowheads="1"/>
          </p:cNvSpPr>
          <p:nvPr/>
        </p:nvSpPr>
        <p:spPr bwMode="auto">
          <a:xfrm>
            <a:off x="3175" y="3938588"/>
            <a:ext cx="1825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00FF"/>
                </a:solidFill>
                <a:latin typeface="Arial" panose="020B0604020202020204" pitchFamily="34" charset="0"/>
                <a:cs typeface="Arial" panose="020B0604020202020204" pitchFamily="34" charset="0"/>
              </a:rPr>
              <a:t>Dịch truyền Natri clorid 0,9%</a:t>
            </a:r>
            <a:endParaRPr lang="en-US" altLang="en-US" sz="1800">
              <a:solidFill>
                <a:srgbClr val="0000FF"/>
              </a:solidFill>
              <a:latin typeface="Arial" panose="020B0604020202020204" pitchFamily="34" charset="0"/>
              <a:cs typeface="Arial" panose="020B0604020202020204" pitchFamily="34" charset="0"/>
            </a:endParaRPr>
          </a:p>
        </p:txBody>
      </p:sp>
      <p:sp>
        <p:nvSpPr>
          <p:cNvPr id="16" name="TextBox 15"/>
          <p:cNvSpPr txBox="1">
            <a:spLocks noChangeArrowheads="1"/>
          </p:cNvSpPr>
          <p:nvPr/>
        </p:nvSpPr>
        <p:spPr bwMode="auto">
          <a:xfrm>
            <a:off x="2243138" y="4006850"/>
            <a:ext cx="243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00FF"/>
                </a:solidFill>
                <a:latin typeface="Arial" panose="020B0604020202020204" pitchFamily="34" charset="0"/>
                <a:cs typeface="Arial" panose="020B0604020202020204" pitchFamily="34" charset="0"/>
              </a:rPr>
              <a:t>Dung dịch rửa</a:t>
            </a:r>
          </a:p>
          <a:p>
            <a:pPr algn="ctr" eaLnBrk="1" hangingPunct="1">
              <a:spcBef>
                <a:spcPct val="0"/>
              </a:spcBef>
              <a:buFontTx/>
              <a:buNone/>
            </a:pPr>
            <a:r>
              <a:rPr lang="en-US" altLang="en-US" sz="1800" b="1">
                <a:solidFill>
                  <a:srgbClr val="0000FF"/>
                </a:solidFill>
                <a:latin typeface="Arial" panose="020B0604020202020204" pitchFamily="34" charset="0"/>
                <a:cs typeface="Arial" panose="020B0604020202020204" pitchFamily="34" charset="0"/>
              </a:rPr>
              <a:t>Natri clorid 0,9%</a:t>
            </a:r>
            <a:endParaRPr lang="en-US" altLang="en-US" sz="1800">
              <a:solidFill>
                <a:srgbClr val="0000FF"/>
              </a:solidFill>
              <a:latin typeface="Arial" panose="020B0604020202020204" pitchFamily="34" charset="0"/>
              <a:cs typeface="Arial" panose="020B0604020202020204" pitchFamily="34" charset="0"/>
            </a:endParaRPr>
          </a:p>
        </p:txBody>
      </p:sp>
      <p:pic>
        <p:nvPicPr>
          <p:cNvPr id="17" name="Picture 7" descr="NaCl 0.9%.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 y="1460500"/>
            <a:ext cx="1600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1"/>
          <p:cNvSpPr txBox="1">
            <a:spLocks noChangeArrowheads="1"/>
          </p:cNvSpPr>
          <p:nvPr/>
        </p:nvSpPr>
        <p:spPr bwMode="auto">
          <a:xfrm>
            <a:off x="4799013" y="4071938"/>
            <a:ext cx="2209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a:solidFill>
                  <a:srgbClr val="0000FF"/>
                </a:solidFill>
                <a:latin typeface="Arial" panose="020B0604020202020204" pitchFamily="34" charset="0"/>
                <a:cs typeface="Arial" panose="020B0604020202020204" pitchFamily="34" charset="0"/>
              </a:rPr>
              <a:t>Betadine 10% 125ml</a:t>
            </a:r>
          </a:p>
        </p:txBody>
      </p:sp>
      <p:sp>
        <p:nvSpPr>
          <p:cNvPr id="19" name="TextBox 15"/>
          <p:cNvSpPr txBox="1">
            <a:spLocks noChangeArrowheads="1"/>
          </p:cNvSpPr>
          <p:nvPr/>
        </p:nvSpPr>
        <p:spPr bwMode="auto">
          <a:xfrm>
            <a:off x="7164388" y="4006850"/>
            <a:ext cx="197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a:solidFill>
                  <a:srgbClr val="0000FF"/>
                </a:solidFill>
                <a:latin typeface="Arial" panose="020B0604020202020204" pitchFamily="34" charset="0"/>
                <a:cs typeface="Arial" panose="020B0604020202020204" pitchFamily="34" charset="0"/>
              </a:rPr>
              <a:t>Thuốc tím</a:t>
            </a:r>
          </a:p>
        </p:txBody>
      </p:sp>
      <p:pic>
        <p:nvPicPr>
          <p:cNvPr id="20"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60925" y="1427163"/>
            <a:ext cx="190500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1590675"/>
            <a:ext cx="17097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TÌNH HUỐNG LÂM SÀNG</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7619"/>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9525"/>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7388"/>
            <a:ext cx="9144000" cy="4456112"/>
          </a:xfrm>
        </p:spPr>
        <p:txBody>
          <a:bodyPr rtlCol="0">
            <a:noAutofit/>
          </a:bodyPr>
          <a:lstStyle/>
          <a:p>
            <a:pPr algn="just" eaLnBrk="1" fontAlgn="auto" hangingPunct="1">
              <a:spcAft>
                <a:spcPts val="0"/>
              </a:spcAft>
              <a:defRPr/>
            </a:pPr>
            <a:r>
              <a:rPr lang="nl-NL" sz="2300" dirty="0" smtClean="0">
                <a:solidFill>
                  <a:srgbClr val="0000FF"/>
                </a:solidFill>
                <a:latin typeface="Arial" pitchFamily="34" charset="0"/>
                <a:cs typeface="Arial" pitchFamily="34" charset="0"/>
              </a:rPr>
              <a:t>Người bệnh: NGUYỄN THANH M; 		Sinh năm: 1960. </a:t>
            </a:r>
          </a:p>
          <a:p>
            <a:pPr algn="just" eaLnBrk="1" fontAlgn="auto" hangingPunct="1">
              <a:spcAft>
                <a:spcPts val="0"/>
              </a:spcAft>
              <a:defRPr/>
            </a:pPr>
            <a:r>
              <a:rPr lang="nl-NL" sz="2300" dirty="0" smtClean="0">
                <a:solidFill>
                  <a:srgbClr val="0000FF"/>
                </a:solidFill>
                <a:latin typeface="Arial" pitchFamily="34" charset="0"/>
                <a:cs typeface="Arial" pitchFamily="34" charset="0"/>
              </a:rPr>
              <a:t>Giường: 12; 		 Phòng: 504;  		Khoa: Thận tiết niệu</a:t>
            </a:r>
          </a:p>
          <a:p>
            <a:pPr algn="just" eaLnBrk="1" fontAlgn="auto" hangingPunct="1">
              <a:spcAft>
                <a:spcPts val="0"/>
              </a:spcAft>
              <a:defRPr/>
            </a:pPr>
            <a:r>
              <a:rPr lang="nl-NL" sz="2300" dirty="0" smtClean="0">
                <a:solidFill>
                  <a:srgbClr val="0000FF"/>
                </a:solidFill>
                <a:latin typeface="Arial" pitchFamily="34" charset="0"/>
                <a:cs typeface="Arial" pitchFamily="34" charset="0"/>
              </a:rPr>
              <a:t>Chẩn đoán: Viêm bàng quang</a:t>
            </a:r>
          </a:p>
          <a:p>
            <a:pPr algn="just" eaLnBrk="1" fontAlgn="auto" hangingPunct="1">
              <a:spcAft>
                <a:spcPts val="0"/>
              </a:spcAft>
              <a:defRPr/>
            </a:pPr>
            <a:r>
              <a:rPr lang="nl-NL" sz="2300" dirty="0" smtClean="0">
                <a:solidFill>
                  <a:srgbClr val="0000FF"/>
                </a:solidFill>
                <a:latin typeface="Arial" pitchFamily="34" charset="0"/>
                <a:cs typeface="Arial" pitchFamily="34" charset="0"/>
              </a:rPr>
              <a:t>Tình trạng NB: Tỉnh, đau vùng hạ vị, đặt ống thông tiểu ngày thứ 5, nước tiểu màu vàng sẫm, vẩn đục, sốt 39</a:t>
            </a:r>
            <a:r>
              <a:rPr lang="nl-NL" sz="2300" baseline="30000" dirty="0" smtClean="0">
                <a:solidFill>
                  <a:srgbClr val="0000FF"/>
                </a:solidFill>
                <a:latin typeface="Arial" pitchFamily="34" charset="0"/>
                <a:cs typeface="Arial" pitchFamily="34" charset="0"/>
              </a:rPr>
              <a:t>o</a:t>
            </a:r>
            <a:r>
              <a:rPr lang="nl-NL" sz="2300" dirty="0" smtClean="0">
                <a:solidFill>
                  <a:srgbClr val="0000FF"/>
                </a:solidFill>
                <a:latin typeface="Arial" pitchFamily="34" charset="0"/>
                <a:cs typeface="Arial" pitchFamily="34" charset="0"/>
              </a:rPr>
              <a:t>C, mạch 84 lần/phút, huyết áp 130/80 mmHg.</a:t>
            </a:r>
          </a:p>
          <a:p>
            <a:pPr algn="just" eaLnBrk="1" fontAlgn="auto" hangingPunct="1">
              <a:spcAft>
                <a:spcPts val="0"/>
              </a:spcAft>
              <a:defRPr/>
            </a:pPr>
            <a:r>
              <a:rPr lang="nl-NL" sz="2300" spc="-50" dirty="0" smtClean="0">
                <a:solidFill>
                  <a:srgbClr val="FF0000"/>
                </a:solidFill>
                <a:latin typeface="Arial" pitchFamily="34" charset="0"/>
                <a:cs typeface="Arial" pitchFamily="34" charset="0"/>
              </a:rPr>
              <a:t>Y lệnh: </a:t>
            </a:r>
            <a:r>
              <a:rPr lang="nl-NL" sz="2300" spc="-50" dirty="0" smtClean="0">
                <a:solidFill>
                  <a:srgbClr val="0000FF"/>
                </a:solidFill>
                <a:latin typeface="Arial" pitchFamily="34" charset="0"/>
                <a:cs typeface="Arial" pitchFamily="34" charset="0"/>
              </a:rPr>
              <a:t>Rửa bàng quang </a:t>
            </a:r>
            <a:r>
              <a:rPr lang="nl-NL" sz="2300" spc="-50" dirty="0" smtClean="0">
                <a:solidFill>
                  <a:srgbClr val="0000FF"/>
                </a:solidFill>
                <a:latin typeface="Arial" pitchFamily="34" charset="0"/>
                <a:cs typeface="Arial" pitchFamily="34" charset="0"/>
              </a:rPr>
              <a:t>NaCl </a:t>
            </a:r>
            <a:r>
              <a:rPr lang="nl-NL" sz="2300" spc="-50" dirty="0" smtClean="0">
                <a:solidFill>
                  <a:srgbClr val="0000FF"/>
                </a:solidFill>
                <a:latin typeface="Arial" pitchFamily="34" charset="0"/>
                <a:cs typeface="Arial" pitchFamily="34" charset="0"/>
              </a:rPr>
              <a:t>0,9%x </a:t>
            </a:r>
            <a:r>
              <a:rPr lang="nl-NL" sz="2300" spc="-50" dirty="0">
                <a:solidFill>
                  <a:srgbClr val="0000FF"/>
                </a:solidFill>
                <a:latin typeface="Arial" pitchFamily="34" charset="0"/>
                <a:cs typeface="Arial" pitchFamily="34" charset="0"/>
              </a:rPr>
              <a:t>5</a:t>
            </a:r>
            <a:r>
              <a:rPr lang="nl-NL" sz="2300" spc="-50" dirty="0" smtClean="0">
                <a:solidFill>
                  <a:srgbClr val="0000FF"/>
                </a:solidFill>
                <a:latin typeface="Arial" pitchFamily="34" charset="0"/>
                <a:cs typeface="Arial" pitchFamily="34" charset="0"/>
              </a:rPr>
              <a:t>00ml pha Betadin 10</a:t>
            </a:r>
            <a:r>
              <a:rPr lang="nl-NL" sz="2300" spc="-50" dirty="0" smtClean="0">
                <a:solidFill>
                  <a:srgbClr val="0000FF"/>
                </a:solidFill>
                <a:latin typeface="Arial" pitchFamily="34" charset="0"/>
                <a:cs typeface="Arial" pitchFamily="34" charset="0"/>
              </a:rPr>
              <a:t>% x 5ml</a:t>
            </a:r>
            <a:r>
              <a:rPr lang="nl-NL" sz="2300" spc="-50" dirty="0" smtClean="0">
                <a:solidFill>
                  <a:srgbClr val="0000FF"/>
                </a:solidFill>
                <a:latin typeface="Arial" pitchFamily="34" charset="0"/>
                <a:cs typeface="Arial" pitchFamily="34" charset="0"/>
              </a:rPr>
              <a:t>.</a:t>
            </a:r>
          </a:p>
          <a:p>
            <a:pPr algn="just" eaLnBrk="1" fontAlgn="auto" hangingPunct="1">
              <a:spcAft>
                <a:spcPts val="0"/>
              </a:spcAft>
              <a:defRPr/>
            </a:pPr>
            <a:r>
              <a:rPr lang="vi-VN" sz="2200" b="1" i="1" u="sng" dirty="0">
                <a:solidFill>
                  <a:srgbClr val="FF0000"/>
                </a:solidFill>
                <a:cs typeface="Arial" panose="020B0604020202020204" pitchFamily="34" charset="0"/>
              </a:rPr>
              <a:t>Yêu cầu:</a:t>
            </a:r>
          </a:p>
          <a:p>
            <a:pPr marL="514350" indent="-514350" algn="just" eaLnBrk="1" fontAlgn="auto" hangingPunct="1">
              <a:spcAft>
                <a:spcPts val="0"/>
              </a:spcAft>
              <a:buFont typeface="+mj-lt"/>
              <a:buAutoNum type="arabicPeriod"/>
              <a:defRPr/>
            </a:pPr>
            <a:r>
              <a:rPr lang="vi-VN" sz="2200" b="1" dirty="0">
                <a:solidFill>
                  <a:srgbClr val="FF0000"/>
                </a:solidFill>
                <a:cs typeface="Arial" panose="020B0604020202020204" pitchFamily="34" charset="0"/>
              </a:rPr>
              <a:t>Hãy chuẩn bị </a:t>
            </a:r>
            <a:r>
              <a:rPr lang="en-US" sz="2200" b="1" dirty="0">
                <a:solidFill>
                  <a:srgbClr val="FF0000"/>
                </a:solidFill>
                <a:latin typeface="Arial" panose="020B0604020202020204" pitchFamily="34" charset="0"/>
                <a:cs typeface="Arial" panose="020B0604020202020204" pitchFamily="34" charset="0"/>
              </a:rPr>
              <a:t>NB </a:t>
            </a:r>
            <a:r>
              <a:rPr lang="vi-VN" sz="2200" b="1" dirty="0">
                <a:solidFill>
                  <a:srgbClr val="FF0000"/>
                </a:solidFill>
                <a:cs typeface="Arial" panose="020B0604020202020204" pitchFamily="34" charset="0"/>
              </a:rPr>
              <a:t>để thực hiện kỹ thuật theo y lệnh</a:t>
            </a:r>
            <a:r>
              <a:rPr lang="vi-VN" sz="2200" b="1" dirty="0" smtClean="0">
                <a:solidFill>
                  <a:srgbClr val="FF0000"/>
                </a:solidFill>
                <a:cs typeface="Arial" panose="020B0604020202020204" pitchFamily="34" charset="0"/>
              </a:rPr>
              <a:t>.</a:t>
            </a:r>
            <a:endParaRPr lang="en-US" sz="2200" b="1" dirty="0" smtClean="0">
              <a:solidFill>
                <a:srgbClr val="FF0000"/>
              </a:solidFill>
              <a:latin typeface="Arial" panose="020B0604020202020204" pitchFamily="34" charset="0"/>
              <a:cs typeface="Arial" panose="020B0604020202020204" pitchFamily="34" charset="0"/>
            </a:endParaRPr>
          </a:p>
          <a:p>
            <a:pPr marL="514350" indent="-514350" algn="just" eaLnBrk="1" fontAlgn="auto" hangingPunct="1">
              <a:spcAft>
                <a:spcPts val="0"/>
              </a:spcAft>
              <a:buFont typeface="+mj-lt"/>
              <a:buAutoNum type="arabicPeriod"/>
              <a:defRPr/>
            </a:pPr>
            <a:r>
              <a:rPr lang="vi-VN" sz="2200" b="1" dirty="0" smtClean="0">
                <a:solidFill>
                  <a:srgbClr val="FF0000"/>
                </a:solidFill>
                <a:cs typeface="Arial" panose="020B0604020202020204" pitchFamily="34" charset="0"/>
              </a:rPr>
              <a:t>Hãy </a:t>
            </a:r>
            <a:r>
              <a:rPr lang="vi-VN" sz="2200" b="1" dirty="0">
                <a:solidFill>
                  <a:srgbClr val="FF0000"/>
                </a:solidFill>
                <a:cs typeface="Arial" panose="020B0604020202020204" pitchFamily="34" charset="0"/>
              </a:rPr>
              <a:t>chuẩn bị </a:t>
            </a:r>
            <a:r>
              <a:rPr lang="en-US" sz="2200" b="1" dirty="0">
                <a:solidFill>
                  <a:srgbClr val="FF0000"/>
                </a:solidFill>
                <a:latin typeface="Arial" panose="020B0604020202020204" pitchFamily="34" charset="0"/>
                <a:cs typeface="Arial" panose="020B0604020202020204" pitchFamily="34" charset="0"/>
              </a:rPr>
              <a:t>ĐD</a:t>
            </a:r>
            <a:r>
              <a:rPr lang="vi-VN" sz="2200" b="1" dirty="0">
                <a:solidFill>
                  <a:srgbClr val="FF0000"/>
                </a:solidFill>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DC</a:t>
            </a:r>
            <a:r>
              <a:rPr lang="vi-VN" sz="2200" b="1" dirty="0">
                <a:solidFill>
                  <a:srgbClr val="FF0000"/>
                </a:solidFill>
                <a:cs typeface="Arial" panose="020B0604020202020204" pitchFamily="34" charset="0"/>
              </a:rPr>
              <a:t> phù hợp để thực</a:t>
            </a:r>
            <a:r>
              <a:rPr lang="en-US" sz="2200" b="1" dirty="0">
                <a:solidFill>
                  <a:srgbClr val="FF0000"/>
                </a:solidFill>
                <a:latin typeface="Arial" pitchFamily="34" charset="0"/>
                <a:cs typeface="Arial" pitchFamily="34" charset="0"/>
              </a:rPr>
              <a:t> </a:t>
            </a:r>
            <a:r>
              <a:rPr lang="vi-VN" sz="2200" b="1" dirty="0">
                <a:solidFill>
                  <a:srgbClr val="FF0000"/>
                </a:solidFill>
                <a:cs typeface="Arial" panose="020B0604020202020204" pitchFamily="34" charset="0"/>
              </a:rPr>
              <a:t>hiện kĩ </a:t>
            </a:r>
            <a:r>
              <a:rPr lang="en-US" sz="2200" b="1" dirty="0" err="1" smtClean="0">
                <a:solidFill>
                  <a:srgbClr val="FF0000"/>
                </a:solidFill>
                <a:latin typeface="Arial" pitchFamily="34" charset="0"/>
                <a:cs typeface="Arial" pitchFamily="34" charset="0"/>
              </a:rPr>
              <a:t>thuật</a:t>
            </a:r>
            <a:r>
              <a:rPr lang="en-US" sz="2200" b="1" dirty="0" smtClean="0">
                <a:solidFill>
                  <a:srgbClr val="FF0000"/>
                </a:solidFill>
                <a:latin typeface="Arial" panose="020B0604020202020204" pitchFamily="34" charset="0"/>
                <a:cs typeface="Arial" panose="020B0604020202020204" pitchFamily="34" charset="0"/>
              </a:rPr>
              <a:t>.</a:t>
            </a:r>
          </a:p>
          <a:p>
            <a:pPr marL="514350" indent="-514350" algn="just" eaLnBrk="1" fontAlgn="auto" hangingPunct="1">
              <a:spcAft>
                <a:spcPts val="0"/>
              </a:spcAft>
              <a:buFont typeface="+mj-lt"/>
              <a:buAutoNum type="arabicPeriod"/>
              <a:defRPr/>
            </a:pPr>
            <a:r>
              <a:rPr lang="vi-VN" sz="2200" b="1" dirty="0">
                <a:solidFill>
                  <a:srgbClr val="FF0000"/>
                </a:solidFill>
                <a:cs typeface="Arial" panose="020B0604020202020204" pitchFamily="34" charset="0"/>
              </a:rPr>
              <a:t>Tiến hành kĩ thuật </a:t>
            </a:r>
            <a:r>
              <a:rPr lang="en-US" sz="2200" b="1" dirty="0" err="1">
                <a:solidFill>
                  <a:srgbClr val="FF0000"/>
                </a:solidFill>
                <a:latin typeface="Arial" panose="020B0604020202020204" pitchFamily="34" charset="0"/>
                <a:cs typeface="Arial" panose="020B0604020202020204" pitchFamily="34" charset="0"/>
              </a:rPr>
              <a:t>theo</a:t>
            </a:r>
            <a:r>
              <a:rPr lang="en-US" sz="2200" b="1" dirty="0">
                <a:solidFill>
                  <a:srgbClr val="FF0000"/>
                </a:solidFill>
                <a:latin typeface="Arial" panose="020B0604020202020204" pitchFamily="34" charset="0"/>
                <a:cs typeface="Arial" panose="020B0604020202020204" pitchFamily="34" charset="0"/>
              </a:rPr>
              <a:t> </a:t>
            </a:r>
            <a:r>
              <a:rPr lang="vi-VN" sz="2200" b="1" dirty="0">
                <a:solidFill>
                  <a:srgbClr val="FF0000"/>
                </a:solidFill>
                <a:cs typeface="Arial" panose="020B0604020202020204" pitchFamily="34" charset="0"/>
              </a:rPr>
              <a:t>đúng quy trình kỹ </a:t>
            </a:r>
            <a:r>
              <a:rPr lang="vi-VN" sz="2200" b="1" dirty="0" smtClean="0">
                <a:solidFill>
                  <a:srgbClr val="FF0000"/>
                </a:solidFill>
                <a:cs typeface="Arial" panose="020B0604020202020204" pitchFamily="34" charset="0"/>
              </a:rPr>
              <a:t>thuật</a:t>
            </a:r>
            <a:endParaRPr lang="vi-VN" sz="2200" b="1" dirty="0">
              <a:solidFill>
                <a:srgbClr val="FF0000"/>
              </a:solidFill>
              <a:cs typeface="Arial" panose="020B0604020202020204" pitchFamily="34" charset="0"/>
            </a:endParaRPr>
          </a:p>
          <a:p>
            <a:pPr marL="514350" indent="-514350" algn="just" eaLnBrk="1" fontAlgn="auto" hangingPunct="1">
              <a:spcAft>
                <a:spcPts val="0"/>
              </a:spcAft>
              <a:buFont typeface="+mj-lt"/>
              <a:buAutoNum type="arabicPeriod"/>
              <a:defRPr/>
            </a:pPr>
            <a:endParaRPr lang="vi-VN" sz="2400" b="1" dirty="0">
              <a:solidFill>
                <a:srgbClr val="FF0000"/>
              </a:solidFill>
              <a:cs typeface="Arial" pitchFamily="34" charset="0"/>
            </a:endParaRPr>
          </a:p>
          <a:p>
            <a:pPr algn="just" eaLnBrk="1" fontAlgn="auto" hangingPunct="1">
              <a:spcAft>
                <a:spcPts val="0"/>
              </a:spcAft>
              <a:defRPr/>
            </a:pPr>
            <a:endParaRPr lang="nl-NL" sz="2200" dirty="0" smtClean="0">
              <a:solidFill>
                <a:srgbClr val="FF0000"/>
              </a:solidFill>
              <a:latin typeface="Arial" pitchFamily="34" charset="0"/>
              <a:cs typeface="Arial" pitchFamily="34" charset="0"/>
            </a:endParaRPr>
          </a:p>
          <a:p>
            <a:pPr algn="just" eaLnBrk="1" fontAlgn="auto" hangingPunct="1">
              <a:spcAft>
                <a:spcPts val="0"/>
              </a:spcAft>
              <a:defRPr/>
            </a:pPr>
            <a:endParaRPr lang="en-US" sz="2200" dirty="0">
              <a:solidFill>
                <a:srgbClr val="FF0000"/>
              </a:solidFill>
              <a:latin typeface="Arial" panose="020B0604020202020204" pitchFamily="34" charset="0"/>
              <a:cs typeface="Arial" panose="020B0604020202020204" pitchFamily="34" charset="0"/>
            </a:endParaRPr>
          </a:p>
          <a:p>
            <a:pPr algn="just" eaLnBrk="1" fontAlgn="auto" hangingPunct="1">
              <a:spcAft>
                <a:spcPts val="0"/>
              </a:spcAft>
              <a:defRPr/>
            </a:pPr>
            <a:endParaRPr lang="en-US" sz="2200" dirty="0">
              <a:solidFill>
                <a:schemeClr val="tx1"/>
              </a:solidFill>
              <a:latin typeface="Arial" panose="020B0604020202020204" pitchFamily="34" charset="0"/>
              <a:ea typeface="Tahoma" pitchFamily="34" charset="0"/>
              <a:cs typeface="Arial" panose="020B060402020202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23288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TÌNH HUỐNG LÂM SÀNG</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7619"/>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9525"/>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7388"/>
            <a:ext cx="9144000" cy="4456112"/>
          </a:xfrm>
        </p:spPr>
        <p:txBody>
          <a:bodyPr rtlCol="0">
            <a:noAutofit/>
          </a:bodyPr>
          <a:lstStyle/>
          <a:p>
            <a:pPr algn="just" eaLnBrk="1" fontAlgn="auto" hangingPunct="1">
              <a:spcAft>
                <a:spcPts val="0"/>
              </a:spcAft>
              <a:defRPr/>
            </a:pPr>
            <a:r>
              <a:rPr lang="nl-NL" sz="2300" dirty="0" smtClean="0">
                <a:solidFill>
                  <a:srgbClr val="0000FF"/>
                </a:solidFill>
                <a:latin typeface="Arial" pitchFamily="34" charset="0"/>
                <a:cs typeface="Arial" pitchFamily="34" charset="0"/>
              </a:rPr>
              <a:t>Người bệnh: NGUYỄN THANH M; 		Sinh năm: 1960. </a:t>
            </a:r>
          </a:p>
          <a:p>
            <a:pPr algn="just" eaLnBrk="1" fontAlgn="auto" hangingPunct="1">
              <a:spcAft>
                <a:spcPts val="0"/>
              </a:spcAft>
              <a:defRPr/>
            </a:pPr>
            <a:r>
              <a:rPr lang="nl-NL" sz="2300" dirty="0" smtClean="0">
                <a:solidFill>
                  <a:srgbClr val="0000FF"/>
                </a:solidFill>
                <a:latin typeface="Arial" pitchFamily="34" charset="0"/>
                <a:cs typeface="Arial" pitchFamily="34" charset="0"/>
              </a:rPr>
              <a:t>Giường: 12; 		 Phòng: 504;  		Khoa: Thận tiết niệu</a:t>
            </a:r>
          </a:p>
          <a:p>
            <a:pPr algn="just" eaLnBrk="1" fontAlgn="auto" hangingPunct="1">
              <a:spcAft>
                <a:spcPts val="0"/>
              </a:spcAft>
              <a:defRPr/>
            </a:pPr>
            <a:r>
              <a:rPr lang="nl-NL" sz="2300" dirty="0" smtClean="0">
                <a:solidFill>
                  <a:srgbClr val="0000FF"/>
                </a:solidFill>
                <a:latin typeface="Arial" pitchFamily="34" charset="0"/>
                <a:cs typeface="Arial" pitchFamily="34" charset="0"/>
              </a:rPr>
              <a:t>Chẩn đoán: Viêm bàng quang</a:t>
            </a:r>
          </a:p>
          <a:p>
            <a:pPr algn="just" eaLnBrk="1" fontAlgn="auto" hangingPunct="1">
              <a:spcAft>
                <a:spcPts val="0"/>
              </a:spcAft>
              <a:defRPr/>
            </a:pPr>
            <a:r>
              <a:rPr lang="nl-NL" sz="2300" dirty="0" smtClean="0">
                <a:solidFill>
                  <a:srgbClr val="0000FF"/>
                </a:solidFill>
                <a:latin typeface="Arial" pitchFamily="34" charset="0"/>
                <a:cs typeface="Arial" pitchFamily="34" charset="0"/>
              </a:rPr>
              <a:t>Tình trạng NB: Tỉnh, đau vùng hạ vị, đặt ống thông tiểu ngày thứ 5, nước tiểu màu vàng sẫm, vẩn đục, sốt 39</a:t>
            </a:r>
            <a:r>
              <a:rPr lang="nl-NL" sz="2300" baseline="30000" dirty="0" smtClean="0">
                <a:solidFill>
                  <a:srgbClr val="0000FF"/>
                </a:solidFill>
                <a:latin typeface="Arial" pitchFamily="34" charset="0"/>
                <a:cs typeface="Arial" pitchFamily="34" charset="0"/>
              </a:rPr>
              <a:t>o</a:t>
            </a:r>
            <a:r>
              <a:rPr lang="nl-NL" sz="2300" dirty="0" smtClean="0">
                <a:solidFill>
                  <a:srgbClr val="0000FF"/>
                </a:solidFill>
                <a:latin typeface="Arial" pitchFamily="34" charset="0"/>
                <a:cs typeface="Arial" pitchFamily="34" charset="0"/>
              </a:rPr>
              <a:t>C, mạch 84 lần/phút, huyết áp 130/80 mmHg.</a:t>
            </a:r>
          </a:p>
          <a:p>
            <a:pPr algn="just" eaLnBrk="1" fontAlgn="auto" hangingPunct="1">
              <a:spcAft>
                <a:spcPts val="0"/>
              </a:spcAft>
              <a:defRPr/>
            </a:pPr>
            <a:r>
              <a:rPr lang="nl-NL" sz="2300" spc="-50" dirty="0" smtClean="0">
                <a:solidFill>
                  <a:srgbClr val="FF0000"/>
                </a:solidFill>
                <a:latin typeface="Arial" pitchFamily="34" charset="0"/>
                <a:cs typeface="Arial" pitchFamily="34" charset="0"/>
              </a:rPr>
              <a:t>Y lệnh: </a:t>
            </a:r>
            <a:r>
              <a:rPr lang="nl-NL" sz="2300" spc="-50" dirty="0">
                <a:solidFill>
                  <a:srgbClr val="0000FF"/>
                </a:solidFill>
                <a:latin typeface="Arial" pitchFamily="34" charset="0"/>
                <a:cs typeface="Arial" pitchFamily="34" charset="0"/>
              </a:rPr>
              <a:t>Rửa bàng quang NaCl 0,9%x 500ml pha Betadin 10% x 5ml.</a:t>
            </a:r>
          </a:p>
          <a:p>
            <a:pPr algn="just" eaLnBrk="1" fontAlgn="auto" hangingPunct="1">
              <a:spcAft>
                <a:spcPts val="0"/>
              </a:spcAft>
              <a:defRPr/>
            </a:pPr>
            <a:r>
              <a:rPr lang="vi-VN" sz="2200" b="1" i="1" u="sng" dirty="0" smtClean="0">
                <a:solidFill>
                  <a:srgbClr val="FF0000"/>
                </a:solidFill>
                <a:cs typeface="Arial" panose="020B0604020202020204" pitchFamily="34" charset="0"/>
              </a:rPr>
              <a:t>Yêu </a:t>
            </a:r>
            <a:r>
              <a:rPr lang="vi-VN" sz="2200" b="1" i="1" u="sng" dirty="0">
                <a:solidFill>
                  <a:srgbClr val="FF0000"/>
                </a:solidFill>
                <a:cs typeface="Arial" panose="020B0604020202020204" pitchFamily="34" charset="0"/>
              </a:rPr>
              <a:t>cầu:</a:t>
            </a:r>
          </a:p>
          <a:p>
            <a:pPr marL="514350" indent="-514350" algn="just" eaLnBrk="1" fontAlgn="auto" hangingPunct="1">
              <a:spcAft>
                <a:spcPts val="0"/>
              </a:spcAft>
              <a:buFont typeface="+mj-lt"/>
              <a:buAutoNum type="arabicPeriod"/>
              <a:defRPr/>
            </a:pPr>
            <a:r>
              <a:rPr lang="vi-VN" sz="2200" b="1" dirty="0">
                <a:solidFill>
                  <a:srgbClr val="FF0000"/>
                </a:solidFill>
                <a:cs typeface="Arial" panose="020B0604020202020204" pitchFamily="34" charset="0"/>
              </a:rPr>
              <a:t>Hãy chuẩn bị </a:t>
            </a:r>
            <a:r>
              <a:rPr lang="en-US" sz="2200" b="1" dirty="0">
                <a:solidFill>
                  <a:srgbClr val="FF0000"/>
                </a:solidFill>
                <a:latin typeface="Arial" panose="020B0604020202020204" pitchFamily="34" charset="0"/>
                <a:cs typeface="Arial" panose="020B0604020202020204" pitchFamily="34" charset="0"/>
              </a:rPr>
              <a:t>NB </a:t>
            </a:r>
            <a:r>
              <a:rPr lang="vi-VN" sz="2200" b="1" dirty="0">
                <a:solidFill>
                  <a:srgbClr val="FF0000"/>
                </a:solidFill>
                <a:cs typeface="Arial" panose="020B0604020202020204" pitchFamily="34" charset="0"/>
              </a:rPr>
              <a:t>để thực hiện kỹ thuật theo y lệnh</a:t>
            </a:r>
            <a:r>
              <a:rPr lang="vi-VN" sz="2200" b="1" dirty="0" smtClean="0">
                <a:solidFill>
                  <a:srgbClr val="FF0000"/>
                </a:solidFill>
                <a:cs typeface="Arial" panose="020B0604020202020204" pitchFamily="34" charset="0"/>
              </a:rPr>
              <a:t>.</a:t>
            </a:r>
            <a:endParaRPr lang="en-US" sz="2200" b="1" dirty="0" smtClean="0">
              <a:solidFill>
                <a:srgbClr val="FF0000"/>
              </a:solidFill>
              <a:latin typeface="Arial" panose="020B0604020202020204" pitchFamily="34" charset="0"/>
              <a:cs typeface="Arial" panose="020B0604020202020204" pitchFamily="34" charset="0"/>
            </a:endParaRPr>
          </a:p>
          <a:p>
            <a:pPr algn="just" eaLnBrk="1" fontAlgn="auto" hangingPunct="1">
              <a:spcAft>
                <a:spcPts val="0"/>
              </a:spcAft>
              <a:defRPr/>
            </a:pPr>
            <a:endParaRPr lang="vi-VN" sz="2400" b="1" dirty="0">
              <a:solidFill>
                <a:srgbClr val="FF0000"/>
              </a:solidFill>
              <a:cs typeface="Arial" pitchFamily="34" charset="0"/>
            </a:endParaRPr>
          </a:p>
          <a:p>
            <a:pPr algn="just" eaLnBrk="1" fontAlgn="auto" hangingPunct="1">
              <a:spcAft>
                <a:spcPts val="0"/>
              </a:spcAft>
              <a:defRPr/>
            </a:pPr>
            <a:endParaRPr lang="nl-NL" sz="2200" dirty="0" smtClean="0">
              <a:solidFill>
                <a:srgbClr val="FF0000"/>
              </a:solidFill>
              <a:latin typeface="Arial" pitchFamily="34" charset="0"/>
              <a:cs typeface="Arial" pitchFamily="34" charset="0"/>
            </a:endParaRPr>
          </a:p>
          <a:p>
            <a:pPr algn="just" eaLnBrk="1" fontAlgn="auto" hangingPunct="1">
              <a:spcAft>
                <a:spcPts val="0"/>
              </a:spcAft>
              <a:defRPr/>
            </a:pPr>
            <a:endParaRPr lang="en-US" sz="2200" dirty="0">
              <a:solidFill>
                <a:srgbClr val="FF0000"/>
              </a:solidFill>
              <a:latin typeface="Arial" panose="020B0604020202020204" pitchFamily="34" charset="0"/>
              <a:cs typeface="Arial" panose="020B0604020202020204" pitchFamily="34" charset="0"/>
            </a:endParaRPr>
          </a:p>
          <a:p>
            <a:pPr algn="just" eaLnBrk="1" fontAlgn="auto" hangingPunct="1">
              <a:spcAft>
                <a:spcPts val="0"/>
              </a:spcAft>
              <a:defRPr/>
            </a:pPr>
            <a:endParaRPr lang="en-US" sz="2200" dirty="0">
              <a:solidFill>
                <a:schemeClr val="tx1"/>
              </a:solidFill>
              <a:latin typeface="Arial" panose="020B0604020202020204" pitchFamily="34" charset="0"/>
              <a:ea typeface="Tahoma" pitchFamily="34" charset="0"/>
              <a:cs typeface="Arial" panose="020B060402020202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350233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TÌNH HUỐNG LÂM SÀNG</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7619"/>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9525"/>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7388"/>
            <a:ext cx="9144000" cy="4456112"/>
          </a:xfrm>
        </p:spPr>
        <p:txBody>
          <a:bodyPr rtlCol="0">
            <a:noAutofit/>
          </a:bodyPr>
          <a:lstStyle/>
          <a:p>
            <a:pPr algn="just" eaLnBrk="1" fontAlgn="auto" hangingPunct="1">
              <a:spcAft>
                <a:spcPts val="0"/>
              </a:spcAft>
              <a:defRPr/>
            </a:pPr>
            <a:r>
              <a:rPr lang="nl-NL" sz="2300" dirty="0" smtClean="0">
                <a:solidFill>
                  <a:srgbClr val="0000FF"/>
                </a:solidFill>
                <a:latin typeface="Arial" pitchFamily="34" charset="0"/>
                <a:cs typeface="Arial" pitchFamily="34" charset="0"/>
              </a:rPr>
              <a:t>Người bệnh: NGUYỄN THANH M; 		Sinh năm: 1960. </a:t>
            </a:r>
          </a:p>
          <a:p>
            <a:pPr algn="just" eaLnBrk="1" fontAlgn="auto" hangingPunct="1">
              <a:spcAft>
                <a:spcPts val="0"/>
              </a:spcAft>
              <a:defRPr/>
            </a:pPr>
            <a:r>
              <a:rPr lang="nl-NL" sz="2300" dirty="0" smtClean="0">
                <a:solidFill>
                  <a:srgbClr val="0000FF"/>
                </a:solidFill>
                <a:latin typeface="Arial" pitchFamily="34" charset="0"/>
                <a:cs typeface="Arial" pitchFamily="34" charset="0"/>
              </a:rPr>
              <a:t>Giường: 12; 		 Phòng: 504;  		Khoa: Thận tiết niệu</a:t>
            </a:r>
          </a:p>
          <a:p>
            <a:pPr algn="just" eaLnBrk="1" fontAlgn="auto" hangingPunct="1">
              <a:spcAft>
                <a:spcPts val="0"/>
              </a:spcAft>
              <a:defRPr/>
            </a:pPr>
            <a:r>
              <a:rPr lang="nl-NL" sz="2300" dirty="0" smtClean="0">
                <a:solidFill>
                  <a:srgbClr val="0000FF"/>
                </a:solidFill>
                <a:latin typeface="Arial" pitchFamily="34" charset="0"/>
                <a:cs typeface="Arial" pitchFamily="34" charset="0"/>
              </a:rPr>
              <a:t>Chẩn đoán: Viêm bàng quang</a:t>
            </a:r>
          </a:p>
          <a:p>
            <a:pPr algn="just" eaLnBrk="1" fontAlgn="auto" hangingPunct="1">
              <a:spcAft>
                <a:spcPts val="0"/>
              </a:spcAft>
              <a:defRPr/>
            </a:pPr>
            <a:r>
              <a:rPr lang="nl-NL" sz="2300" dirty="0" smtClean="0">
                <a:solidFill>
                  <a:srgbClr val="0000FF"/>
                </a:solidFill>
                <a:latin typeface="Arial" pitchFamily="34" charset="0"/>
                <a:cs typeface="Arial" pitchFamily="34" charset="0"/>
              </a:rPr>
              <a:t>Tình trạng NB: Tỉnh, đau vùng hạ vị, đặt ống thông tiểu ngày thứ 5, nước tiểu màu vàng sẫm, vẩn đục, sốt 39</a:t>
            </a:r>
            <a:r>
              <a:rPr lang="nl-NL" sz="2300" baseline="30000" dirty="0" smtClean="0">
                <a:solidFill>
                  <a:srgbClr val="0000FF"/>
                </a:solidFill>
                <a:latin typeface="Arial" pitchFamily="34" charset="0"/>
                <a:cs typeface="Arial" pitchFamily="34" charset="0"/>
              </a:rPr>
              <a:t>o</a:t>
            </a:r>
            <a:r>
              <a:rPr lang="nl-NL" sz="2300" dirty="0" smtClean="0">
                <a:solidFill>
                  <a:srgbClr val="0000FF"/>
                </a:solidFill>
                <a:latin typeface="Arial" pitchFamily="34" charset="0"/>
                <a:cs typeface="Arial" pitchFamily="34" charset="0"/>
              </a:rPr>
              <a:t>C, mạch 84 lần/phút, huyết áp 130/80 mmHg.</a:t>
            </a:r>
          </a:p>
          <a:p>
            <a:pPr algn="just" eaLnBrk="1" fontAlgn="auto" hangingPunct="1">
              <a:spcAft>
                <a:spcPts val="0"/>
              </a:spcAft>
              <a:defRPr/>
            </a:pPr>
            <a:r>
              <a:rPr lang="nl-NL" sz="2300" spc="-50" dirty="0" smtClean="0">
                <a:solidFill>
                  <a:srgbClr val="FF0000"/>
                </a:solidFill>
                <a:latin typeface="Arial" pitchFamily="34" charset="0"/>
                <a:cs typeface="Arial" pitchFamily="34" charset="0"/>
              </a:rPr>
              <a:t>Y lệnh: </a:t>
            </a:r>
            <a:r>
              <a:rPr lang="nl-NL" sz="2300" spc="-50" dirty="0" smtClean="0">
                <a:solidFill>
                  <a:srgbClr val="0000FF"/>
                </a:solidFill>
                <a:latin typeface="Arial" pitchFamily="34" charset="0"/>
                <a:cs typeface="Arial" pitchFamily="34" charset="0"/>
              </a:rPr>
              <a:t>Rửa bàng quang Natriclorid 0,9%x </a:t>
            </a:r>
            <a:r>
              <a:rPr lang="nl-NL" sz="2300" spc="-50" dirty="0">
                <a:solidFill>
                  <a:srgbClr val="0000FF"/>
                </a:solidFill>
                <a:latin typeface="Arial" pitchFamily="34" charset="0"/>
                <a:cs typeface="Arial" pitchFamily="34" charset="0"/>
              </a:rPr>
              <a:t>5</a:t>
            </a:r>
            <a:r>
              <a:rPr lang="nl-NL" sz="2300" spc="-50" dirty="0" smtClean="0">
                <a:solidFill>
                  <a:srgbClr val="0000FF"/>
                </a:solidFill>
                <a:latin typeface="Arial" pitchFamily="34" charset="0"/>
                <a:cs typeface="Arial" pitchFamily="34" charset="0"/>
              </a:rPr>
              <a:t>00ml pha Betadin 10% </a:t>
            </a:r>
            <a:r>
              <a:rPr lang="nl-NL" sz="2300" spc="-50" dirty="0">
                <a:solidFill>
                  <a:srgbClr val="0000FF"/>
                </a:solidFill>
                <a:latin typeface="Arial" pitchFamily="34" charset="0"/>
                <a:cs typeface="Arial" pitchFamily="34" charset="0"/>
              </a:rPr>
              <a:t>5</a:t>
            </a:r>
            <a:r>
              <a:rPr lang="nl-NL" sz="2300" spc="-50" dirty="0" smtClean="0">
                <a:solidFill>
                  <a:srgbClr val="0000FF"/>
                </a:solidFill>
                <a:latin typeface="Arial" pitchFamily="34" charset="0"/>
                <a:cs typeface="Arial" pitchFamily="34" charset="0"/>
              </a:rPr>
              <a:t>ml.</a:t>
            </a:r>
          </a:p>
          <a:p>
            <a:pPr algn="just" eaLnBrk="1" fontAlgn="auto" hangingPunct="1">
              <a:spcAft>
                <a:spcPts val="0"/>
              </a:spcAft>
              <a:defRPr/>
            </a:pPr>
            <a:r>
              <a:rPr lang="vi-VN" sz="2200" b="1" i="1" u="sng" dirty="0">
                <a:solidFill>
                  <a:srgbClr val="FF0000"/>
                </a:solidFill>
                <a:cs typeface="Arial" panose="020B0604020202020204" pitchFamily="34" charset="0"/>
              </a:rPr>
              <a:t>Yêu cầu:</a:t>
            </a:r>
          </a:p>
          <a:p>
            <a:pPr marL="514350" indent="-514350" algn="just" eaLnBrk="1" fontAlgn="auto" hangingPunct="1">
              <a:spcAft>
                <a:spcPts val="0"/>
              </a:spcAft>
              <a:buFont typeface="+mj-lt"/>
              <a:buAutoNum type="arabicPeriod"/>
              <a:defRPr/>
            </a:pPr>
            <a:r>
              <a:rPr lang="vi-VN" sz="2200" b="1" dirty="0" smtClean="0">
                <a:solidFill>
                  <a:srgbClr val="FF0000"/>
                </a:solidFill>
                <a:cs typeface="Arial" panose="020B0604020202020204" pitchFamily="34" charset="0"/>
              </a:rPr>
              <a:t>Hãy </a:t>
            </a:r>
            <a:r>
              <a:rPr lang="vi-VN" sz="2200" b="1" dirty="0">
                <a:solidFill>
                  <a:srgbClr val="FF0000"/>
                </a:solidFill>
                <a:cs typeface="Arial" panose="020B0604020202020204" pitchFamily="34" charset="0"/>
              </a:rPr>
              <a:t>chuẩn bị </a:t>
            </a:r>
            <a:r>
              <a:rPr lang="en-US" sz="2200" b="1" dirty="0">
                <a:solidFill>
                  <a:srgbClr val="FF0000"/>
                </a:solidFill>
                <a:latin typeface="Arial" panose="020B0604020202020204" pitchFamily="34" charset="0"/>
                <a:cs typeface="Arial" panose="020B0604020202020204" pitchFamily="34" charset="0"/>
              </a:rPr>
              <a:t>ĐD</a:t>
            </a:r>
            <a:r>
              <a:rPr lang="vi-VN" sz="2200" b="1" dirty="0">
                <a:solidFill>
                  <a:srgbClr val="FF0000"/>
                </a:solidFill>
                <a:cs typeface="Arial" panose="020B0604020202020204" pitchFamily="34" charset="0"/>
              </a:rPr>
              <a:t>, </a:t>
            </a:r>
            <a:r>
              <a:rPr lang="en-US" sz="2200" b="1" dirty="0">
                <a:solidFill>
                  <a:srgbClr val="FF0000"/>
                </a:solidFill>
                <a:latin typeface="Arial" panose="020B0604020202020204" pitchFamily="34" charset="0"/>
                <a:cs typeface="Arial" panose="020B0604020202020204" pitchFamily="34" charset="0"/>
              </a:rPr>
              <a:t>DC</a:t>
            </a:r>
            <a:r>
              <a:rPr lang="vi-VN" sz="2200" b="1" dirty="0">
                <a:solidFill>
                  <a:srgbClr val="FF0000"/>
                </a:solidFill>
                <a:cs typeface="Arial" panose="020B0604020202020204" pitchFamily="34" charset="0"/>
              </a:rPr>
              <a:t> phù hợp để thực</a:t>
            </a:r>
            <a:r>
              <a:rPr lang="en-US" sz="2200" b="1" dirty="0">
                <a:solidFill>
                  <a:srgbClr val="FF0000"/>
                </a:solidFill>
                <a:latin typeface="Arial" pitchFamily="34" charset="0"/>
                <a:cs typeface="Arial" pitchFamily="34" charset="0"/>
              </a:rPr>
              <a:t> </a:t>
            </a:r>
            <a:r>
              <a:rPr lang="vi-VN" sz="2200" b="1" dirty="0">
                <a:solidFill>
                  <a:srgbClr val="FF0000"/>
                </a:solidFill>
                <a:cs typeface="Arial" panose="020B0604020202020204" pitchFamily="34" charset="0"/>
              </a:rPr>
              <a:t>hiện kĩ </a:t>
            </a:r>
            <a:r>
              <a:rPr lang="en-US" sz="2200" b="1" dirty="0" err="1" smtClean="0">
                <a:solidFill>
                  <a:srgbClr val="FF0000"/>
                </a:solidFill>
                <a:latin typeface="Arial" pitchFamily="34" charset="0"/>
                <a:cs typeface="Arial" pitchFamily="34" charset="0"/>
              </a:rPr>
              <a:t>thuật</a:t>
            </a:r>
            <a:r>
              <a:rPr lang="en-US" sz="2200" b="1" dirty="0" smtClean="0">
                <a:solidFill>
                  <a:srgbClr val="FF0000"/>
                </a:solidFill>
                <a:latin typeface="Arial" panose="020B0604020202020204" pitchFamily="34" charset="0"/>
                <a:cs typeface="Arial" panose="020B0604020202020204" pitchFamily="34" charset="0"/>
              </a:rPr>
              <a:t>.</a:t>
            </a:r>
          </a:p>
          <a:p>
            <a:pPr marL="514350" indent="-514350" algn="just" eaLnBrk="1" fontAlgn="auto" hangingPunct="1">
              <a:spcAft>
                <a:spcPts val="0"/>
              </a:spcAft>
              <a:buFont typeface="+mj-lt"/>
              <a:buAutoNum type="arabicPeriod"/>
              <a:defRPr/>
            </a:pPr>
            <a:endParaRPr lang="vi-VN" sz="2400" b="1" dirty="0">
              <a:solidFill>
                <a:srgbClr val="FF0000"/>
              </a:solidFill>
              <a:cs typeface="Arial" pitchFamily="34" charset="0"/>
            </a:endParaRPr>
          </a:p>
          <a:p>
            <a:pPr algn="just" eaLnBrk="1" fontAlgn="auto" hangingPunct="1">
              <a:spcAft>
                <a:spcPts val="0"/>
              </a:spcAft>
              <a:defRPr/>
            </a:pPr>
            <a:endParaRPr lang="nl-NL" sz="2200" dirty="0" smtClean="0">
              <a:solidFill>
                <a:srgbClr val="FF0000"/>
              </a:solidFill>
              <a:latin typeface="Arial" pitchFamily="34" charset="0"/>
              <a:cs typeface="Arial" pitchFamily="34" charset="0"/>
            </a:endParaRPr>
          </a:p>
          <a:p>
            <a:pPr algn="just" eaLnBrk="1" fontAlgn="auto" hangingPunct="1">
              <a:spcAft>
                <a:spcPts val="0"/>
              </a:spcAft>
              <a:defRPr/>
            </a:pPr>
            <a:endParaRPr lang="en-US" sz="2200" dirty="0">
              <a:solidFill>
                <a:srgbClr val="FF0000"/>
              </a:solidFill>
              <a:latin typeface="Arial" panose="020B0604020202020204" pitchFamily="34" charset="0"/>
              <a:cs typeface="Arial" panose="020B0604020202020204" pitchFamily="34" charset="0"/>
            </a:endParaRPr>
          </a:p>
          <a:p>
            <a:pPr algn="just" eaLnBrk="1" fontAlgn="auto" hangingPunct="1">
              <a:spcAft>
                <a:spcPts val="0"/>
              </a:spcAft>
              <a:defRPr/>
            </a:pPr>
            <a:endParaRPr lang="en-US" sz="2200" dirty="0">
              <a:solidFill>
                <a:schemeClr val="tx1"/>
              </a:solidFill>
              <a:latin typeface="Arial" panose="020B0604020202020204" pitchFamily="34" charset="0"/>
              <a:ea typeface="Tahoma" pitchFamily="34" charset="0"/>
              <a:cs typeface="Arial" panose="020B060402020202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15802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TÌNH HUỐNG LÂM SÀNG</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7619"/>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9525"/>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7388"/>
            <a:ext cx="9144000" cy="4456112"/>
          </a:xfrm>
        </p:spPr>
        <p:txBody>
          <a:bodyPr rtlCol="0">
            <a:noAutofit/>
          </a:bodyPr>
          <a:lstStyle/>
          <a:p>
            <a:pPr algn="just" eaLnBrk="1" fontAlgn="auto" hangingPunct="1">
              <a:spcAft>
                <a:spcPts val="0"/>
              </a:spcAft>
              <a:defRPr/>
            </a:pPr>
            <a:r>
              <a:rPr lang="nl-NL" sz="2300" dirty="0" smtClean="0">
                <a:solidFill>
                  <a:srgbClr val="0000FF"/>
                </a:solidFill>
                <a:latin typeface="Arial" pitchFamily="34" charset="0"/>
                <a:cs typeface="Arial" pitchFamily="34" charset="0"/>
              </a:rPr>
              <a:t>Người bệnh: NGUYỄN THANH M; 		Sinh năm: 1960. </a:t>
            </a:r>
          </a:p>
          <a:p>
            <a:pPr algn="just" eaLnBrk="1" fontAlgn="auto" hangingPunct="1">
              <a:spcAft>
                <a:spcPts val="0"/>
              </a:spcAft>
              <a:defRPr/>
            </a:pPr>
            <a:r>
              <a:rPr lang="nl-NL" sz="2300" dirty="0" smtClean="0">
                <a:solidFill>
                  <a:srgbClr val="0000FF"/>
                </a:solidFill>
                <a:latin typeface="Arial" pitchFamily="34" charset="0"/>
                <a:cs typeface="Arial" pitchFamily="34" charset="0"/>
              </a:rPr>
              <a:t>Giường: 12; 		 Phòng: 504;  		Khoa: Thận tiết niệu</a:t>
            </a:r>
          </a:p>
          <a:p>
            <a:pPr algn="just" eaLnBrk="1" fontAlgn="auto" hangingPunct="1">
              <a:spcAft>
                <a:spcPts val="0"/>
              </a:spcAft>
              <a:defRPr/>
            </a:pPr>
            <a:r>
              <a:rPr lang="nl-NL" sz="2300" dirty="0" smtClean="0">
                <a:solidFill>
                  <a:srgbClr val="0000FF"/>
                </a:solidFill>
                <a:latin typeface="Arial" pitchFamily="34" charset="0"/>
                <a:cs typeface="Arial" pitchFamily="34" charset="0"/>
              </a:rPr>
              <a:t>Chẩn đoán: Viêm bàng quang</a:t>
            </a:r>
          </a:p>
          <a:p>
            <a:pPr algn="just" eaLnBrk="1" fontAlgn="auto" hangingPunct="1">
              <a:spcAft>
                <a:spcPts val="0"/>
              </a:spcAft>
              <a:defRPr/>
            </a:pPr>
            <a:r>
              <a:rPr lang="nl-NL" sz="2300" dirty="0" smtClean="0">
                <a:solidFill>
                  <a:srgbClr val="0000FF"/>
                </a:solidFill>
                <a:latin typeface="Arial" pitchFamily="34" charset="0"/>
                <a:cs typeface="Arial" pitchFamily="34" charset="0"/>
              </a:rPr>
              <a:t>Tình trạng NB: Tỉnh, đau vùng hạ vị, đặt ống thông tiểu ngày thứ 5, nước tiểu màu vàng sẫm, vẩn đục, sốt 39</a:t>
            </a:r>
            <a:r>
              <a:rPr lang="nl-NL" sz="2300" baseline="30000" dirty="0" smtClean="0">
                <a:solidFill>
                  <a:srgbClr val="0000FF"/>
                </a:solidFill>
                <a:latin typeface="Arial" pitchFamily="34" charset="0"/>
                <a:cs typeface="Arial" pitchFamily="34" charset="0"/>
              </a:rPr>
              <a:t>o</a:t>
            </a:r>
            <a:r>
              <a:rPr lang="nl-NL" sz="2300" dirty="0" smtClean="0">
                <a:solidFill>
                  <a:srgbClr val="0000FF"/>
                </a:solidFill>
                <a:latin typeface="Arial" pitchFamily="34" charset="0"/>
                <a:cs typeface="Arial" pitchFamily="34" charset="0"/>
              </a:rPr>
              <a:t>C, mạch 84 lần/phút, huyết áp 130/80 mmHg.</a:t>
            </a:r>
          </a:p>
          <a:p>
            <a:pPr algn="just" eaLnBrk="1" fontAlgn="auto" hangingPunct="1">
              <a:spcAft>
                <a:spcPts val="0"/>
              </a:spcAft>
              <a:defRPr/>
            </a:pPr>
            <a:r>
              <a:rPr lang="nl-NL" sz="2300" spc="-50" dirty="0" smtClean="0">
                <a:solidFill>
                  <a:srgbClr val="FF0000"/>
                </a:solidFill>
                <a:latin typeface="Arial" pitchFamily="34" charset="0"/>
                <a:cs typeface="Arial" pitchFamily="34" charset="0"/>
              </a:rPr>
              <a:t>Y lệnh: </a:t>
            </a:r>
            <a:r>
              <a:rPr lang="nl-NL" sz="2300" spc="-50" dirty="0">
                <a:solidFill>
                  <a:srgbClr val="0000FF"/>
                </a:solidFill>
                <a:latin typeface="Arial" pitchFamily="34" charset="0"/>
                <a:cs typeface="Arial" pitchFamily="34" charset="0"/>
              </a:rPr>
              <a:t>Rửa bàng quang NaCl 0,9%x 500ml pha Betadin 10% x </a:t>
            </a:r>
            <a:r>
              <a:rPr lang="nl-NL" sz="2300" spc="-50" dirty="0" smtClean="0">
                <a:solidFill>
                  <a:srgbClr val="0000FF"/>
                </a:solidFill>
                <a:latin typeface="Arial" pitchFamily="34" charset="0"/>
                <a:cs typeface="Arial" pitchFamily="34" charset="0"/>
              </a:rPr>
              <a:t>5ml.</a:t>
            </a:r>
            <a:endParaRPr lang="nl-NL" sz="2300" spc="-50" dirty="0" smtClean="0">
              <a:solidFill>
                <a:srgbClr val="0000FF"/>
              </a:solidFill>
              <a:latin typeface="Arial" pitchFamily="34" charset="0"/>
              <a:cs typeface="Arial" pitchFamily="34" charset="0"/>
            </a:endParaRPr>
          </a:p>
          <a:p>
            <a:pPr algn="just" eaLnBrk="1" fontAlgn="auto" hangingPunct="1">
              <a:spcAft>
                <a:spcPts val="0"/>
              </a:spcAft>
              <a:defRPr/>
            </a:pPr>
            <a:r>
              <a:rPr lang="vi-VN" sz="2200" b="1" i="1" u="sng" dirty="0">
                <a:solidFill>
                  <a:srgbClr val="FF0000"/>
                </a:solidFill>
                <a:cs typeface="Arial" panose="020B0604020202020204" pitchFamily="34" charset="0"/>
              </a:rPr>
              <a:t>Yêu cầu:</a:t>
            </a:r>
          </a:p>
          <a:p>
            <a:pPr algn="just" eaLnBrk="1" fontAlgn="auto" hangingPunct="1">
              <a:spcAft>
                <a:spcPts val="0"/>
              </a:spcAft>
              <a:defRPr/>
            </a:pPr>
            <a:r>
              <a:rPr lang="en-US" sz="2200" b="1" dirty="0" smtClean="0">
                <a:solidFill>
                  <a:srgbClr val="FF0000"/>
                </a:solidFill>
                <a:cs typeface="Arial" panose="020B0604020202020204" pitchFamily="34" charset="0"/>
              </a:rPr>
              <a:t>3. </a:t>
            </a:r>
            <a:r>
              <a:rPr lang="vi-VN" sz="2200" b="1" dirty="0" smtClean="0">
                <a:solidFill>
                  <a:srgbClr val="FF0000"/>
                </a:solidFill>
                <a:cs typeface="Arial" panose="020B0604020202020204" pitchFamily="34" charset="0"/>
              </a:rPr>
              <a:t>Tiến </a:t>
            </a:r>
            <a:r>
              <a:rPr lang="vi-VN" sz="2200" b="1" dirty="0">
                <a:solidFill>
                  <a:srgbClr val="FF0000"/>
                </a:solidFill>
                <a:cs typeface="Arial" panose="020B0604020202020204" pitchFamily="34" charset="0"/>
              </a:rPr>
              <a:t>hành kĩ thuật </a:t>
            </a:r>
            <a:r>
              <a:rPr lang="en-US" sz="2200" b="1" dirty="0" err="1">
                <a:solidFill>
                  <a:srgbClr val="FF0000"/>
                </a:solidFill>
                <a:latin typeface="Arial" panose="020B0604020202020204" pitchFamily="34" charset="0"/>
                <a:cs typeface="Arial" panose="020B0604020202020204" pitchFamily="34" charset="0"/>
              </a:rPr>
              <a:t>theo</a:t>
            </a:r>
            <a:r>
              <a:rPr lang="en-US" sz="2200" b="1" dirty="0">
                <a:solidFill>
                  <a:srgbClr val="FF0000"/>
                </a:solidFill>
                <a:latin typeface="Arial" panose="020B0604020202020204" pitchFamily="34" charset="0"/>
                <a:cs typeface="Arial" panose="020B0604020202020204" pitchFamily="34" charset="0"/>
              </a:rPr>
              <a:t> </a:t>
            </a:r>
            <a:r>
              <a:rPr lang="vi-VN" sz="2200" b="1" dirty="0">
                <a:solidFill>
                  <a:srgbClr val="FF0000"/>
                </a:solidFill>
                <a:cs typeface="Arial" panose="020B0604020202020204" pitchFamily="34" charset="0"/>
              </a:rPr>
              <a:t>đúng quy trình kỹ </a:t>
            </a:r>
            <a:r>
              <a:rPr lang="vi-VN" sz="2200" b="1" dirty="0" smtClean="0">
                <a:solidFill>
                  <a:srgbClr val="FF0000"/>
                </a:solidFill>
                <a:cs typeface="Arial" panose="020B0604020202020204" pitchFamily="34" charset="0"/>
              </a:rPr>
              <a:t>thuật</a:t>
            </a:r>
            <a:endParaRPr lang="vi-VN" sz="2200" b="1" dirty="0">
              <a:solidFill>
                <a:srgbClr val="FF0000"/>
              </a:solidFill>
              <a:cs typeface="Arial" panose="020B0604020202020204" pitchFamily="34" charset="0"/>
            </a:endParaRPr>
          </a:p>
          <a:p>
            <a:pPr marL="514350" indent="-514350" algn="just" eaLnBrk="1" fontAlgn="auto" hangingPunct="1">
              <a:spcAft>
                <a:spcPts val="0"/>
              </a:spcAft>
              <a:buFont typeface="+mj-lt"/>
              <a:buAutoNum type="arabicPeriod"/>
              <a:defRPr/>
            </a:pPr>
            <a:endParaRPr lang="vi-VN" sz="2400" b="1" dirty="0">
              <a:solidFill>
                <a:srgbClr val="FF0000"/>
              </a:solidFill>
              <a:cs typeface="Arial" pitchFamily="34" charset="0"/>
            </a:endParaRPr>
          </a:p>
          <a:p>
            <a:pPr algn="just" eaLnBrk="1" fontAlgn="auto" hangingPunct="1">
              <a:spcAft>
                <a:spcPts val="0"/>
              </a:spcAft>
              <a:defRPr/>
            </a:pPr>
            <a:endParaRPr lang="nl-NL" sz="2200" dirty="0" smtClean="0">
              <a:solidFill>
                <a:srgbClr val="FF0000"/>
              </a:solidFill>
              <a:latin typeface="Arial" pitchFamily="34" charset="0"/>
              <a:cs typeface="Arial" pitchFamily="34" charset="0"/>
            </a:endParaRPr>
          </a:p>
          <a:p>
            <a:pPr algn="just" eaLnBrk="1" fontAlgn="auto" hangingPunct="1">
              <a:spcAft>
                <a:spcPts val="0"/>
              </a:spcAft>
              <a:defRPr/>
            </a:pPr>
            <a:endParaRPr lang="en-US" sz="2200" dirty="0">
              <a:solidFill>
                <a:srgbClr val="FF0000"/>
              </a:solidFill>
              <a:latin typeface="Arial" panose="020B0604020202020204" pitchFamily="34" charset="0"/>
              <a:cs typeface="Arial" panose="020B0604020202020204" pitchFamily="34" charset="0"/>
            </a:endParaRPr>
          </a:p>
          <a:p>
            <a:pPr algn="just" eaLnBrk="1" fontAlgn="auto" hangingPunct="1">
              <a:spcAft>
                <a:spcPts val="0"/>
              </a:spcAft>
              <a:defRPr/>
            </a:pPr>
            <a:endParaRPr lang="en-US" sz="2200" dirty="0">
              <a:solidFill>
                <a:schemeClr val="tx1"/>
              </a:solidFill>
              <a:latin typeface="Arial" panose="020B0604020202020204" pitchFamily="34" charset="0"/>
              <a:ea typeface="Tahoma" pitchFamily="34" charset="0"/>
              <a:cs typeface="Arial" panose="020B060402020202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3481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6.1. RỬA BQ BẰNG DÂY DẪN</a:t>
            </a:r>
          </a:p>
        </p:txBody>
      </p:sp>
      <p:sp>
        <p:nvSpPr>
          <p:cNvPr id="34819" name="Subtitle 2"/>
          <p:cNvSpPr txBox="1">
            <a:spLocks/>
          </p:cNvSpPr>
          <p:nvPr/>
        </p:nvSpPr>
        <p:spPr bwMode="auto">
          <a:xfrm>
            <a:off x="0" y="666750"/>
            <a:ext cx="91440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4822" name="Slide Number Placeholder 2"/>
          <p:cNvSpPr>
            <a:spLocks noGrp="1"/>
          </p:cNvSpPr>
          <p:nvPr>
            <p:ph type="sldNum" sz="quarter" idx="12"/>
          </p:nvPr>
        </p:nvSpPr>
        <p:spPr bwMode="auto">
          <a:xfrm>
            <a:off x="6781800" y="470535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27B1C17-19DA-464D-989C-3E2DA2CB4CB0}" type="slidenum">
              <a:rPr lang="en-US" altLang="en-US" sz="1200" smtClean="0">
                <a:solidFill>
                  <a:srgbClr val="898989"/>
                </a:solidFill>
              </a:rPr>
              <a:pPr>
                <a:spcBef>
                  <a:spcPct val="0"/>
                </a:spcBef>
                <a:buFontTx/>
                <a:buNone/>
              </a:pPr>
              <a:t>17</a:t>
            </a:fld>
            <a:endParaRPr lang="en-US" altLang="en-US" sz="1200" smtClean="0">
              <a:solidFill>
                <a:srgbClr val="898989"/>
              </a:solidFill>
            </a:endParaRPr>
          </a:p>
        </p:txBody>
      </p:sp>
      <p:graphicFrame>
        <p:nvGraphicFramePr>
          <p:cNvPr id="10" name="Table 9"/>
          <p:cNvGraphicFramePr>
            <a:graphicFrameLocks noGrp="1"/>
          </p:cNvGraphicFramePr>
          <p:nvPr/>
        </p:nvGraphicFramePr>
        <p:xfrm>
          <a:off x="0" y="666750"/>
          <a:ext cx="9144000" cy="4349783"/>
        </p:xfrm>
        <a:graphic>
          <a:graphicData uri="http://schemas.openxmlformats.org/drawingml/2006/table">
            <a:tbl>
              <a:tblPr/>
              <a:tblGrid>
                <a:gridCol w="381000">
                  <a:extLst>
                    <a:ext uri="{9D8B030D-6E8A-4147-A177-3AD203B41FA5}">
                      <a16:colId xmlns:a16="http://schemas.microsoft.com/office/drawing/2014/main" val="20000"/>
                    </a:ext>
                  </a:extLst>
                </a:gridCol>
                <a:gridCol w="8763000">
                  <a:extLst>
                    <a:ext uri="{9D8B030D-6E8A-4147-A177-3AD203B41FA5}">
                      <a16:colId xmlns:a16="http://schemas.microsoft.com/office/drawing/2014/main" val="20001"/>
                    </a:ext>
                  </a:extLst>
                </a:gridCol>
              </a:tblGrid>
              <a:tr h="227194">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1.</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bình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phong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trải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nilon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dưới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đắp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cởi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phận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sinh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dục</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438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2.</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Mở</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vô</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đổ</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DD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muối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kền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ngoài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bơm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tiêm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kim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lấy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thuốc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dây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dẫn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438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3.</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betadine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hoặc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thuốc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chai dung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dây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dẫn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chai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treo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chai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lên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cọc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đuổi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khí</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Cắt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đoạn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438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4.</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Đặt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nơi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thích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hợp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tháo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gạc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cố</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ở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158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5.</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Mang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đặt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giữa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kẹp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Tháo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làm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bên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trong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đuôi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bằng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muối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hoặc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dung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lắp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dây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530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6.</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Mở</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khoá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chảy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bàng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khoảng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250ml,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khoá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lại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dùng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xoa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vùng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BQ</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38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7.</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30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phút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đuôi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chảy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từ</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BQ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hết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đánh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tiếp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tục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có</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chỉ</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6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cố</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khô</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phận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sinh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cụ</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nilon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đắp</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90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Giúp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về</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tư</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thế</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thoải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mái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Đánh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thực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hiện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kỹ</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thuật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Dặn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những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điều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thiết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6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defRPr/>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Thu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dọn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cụ</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ghi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phiếu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chăm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điều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dưỡng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8284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6.2. RỬA BQ BẰNG BƠM TIÊM</a:t>
            </a:r>
          </a:p>
        </p:txBody>
      </p:sp>
      <p:sp>
        <p:nvSpPr>
          <p:cNvPr id="36867" name="Subtitle 2"/>
          <p:cNvSpPr txBox="1">
            <a:spLocks/>
          </p:cNvSpPr>
          <p:nvPr/>
        </p:nvSpPr>
        <p:spPr bwMode="auto">
          <a:xfrm>
            <a:off x="0" y="666750"/>
            <a:ext cx="9448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870" name="Slide Number Placeholder 2"/>
          <p:cNvSpPr>
            <a:spLocks noGrp="1"/>
          </p:cNvSpPr>
          <p:nvPr>
            <p:ph type="sldNum" sz="quarter" idx="12"/>
          </p:nvPr>
        </p:nvSpPr>
        <p:spPr bwMode="auto">
          <a:xfrm>
            <a:off x="6781800" y="4705350"/>
            <a:ext cx="21336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294A229-F5ED-4E50-9265-C5134DA46D20}" type="slidenum">
              <a:rPr lang="en-US" altLang="en-US" sz="1200" smtClean="0">
                <a:solidFill>
                  <a:srgbClr val="898989"/>
                </a:solidFill>
              </a:rPr>
              <a:pPr>
                <a:spcBef>
                  <a:spcPct val="0"/>
                </a:spcBef>
                <a:buFontTx/>
                <a:buNone/>
              </a:pPr>
              <a:t>18</a:t>
            </a:fld>
            <a:endParaRPr lang="en-US" altLang="en-US" sz="1200" smtClean="0">
              <a:solidFill>
                <a:srgbClr val="898989"/>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732276929"/>
              </p:ext>
            </p:extLst>
          </p:nvPr>
        </p:nvGraphicFramePr>
        <p:xfrm>
          <a:off x="0" y="666750"/>
          <a:ext cx="9144000" cy="4419599"/>
        </p:xfrm>
        <a:graphic>
          <a:graphicData uri="http://schemas.openxmlformats.org/drawingml/2006/table">
            <a:tbl>
              <a:tblPr/>
              <a:tblGrid>
                <a:gridCol w="381000">
                  <a:extLst>
                    <a:ext uri="{9D8B030D-6E8A-4147-A177-3AD203B41FA5}">
                      <a16:colId xmlns:a16="http://schemas.microsoft.com/office/drawing/2014/main" val="20000"/>
                    </a:ext>
                  </a:extLst>
                </a:gridCol>
                <a:gridCol w="8763000">
                  <a:extLst>
                    <a:ext uri="{9D8B030D-6E8A-4147-A177-3AD203B41FA5}">
                      <a16:colId xmlns:a16="http://schemas.microsoft.com/office/drawing/2014/main" val="20001"/>
                    </a:ext>
                  </a:extLst>
                </a:gridCol>
              </a:tblGrid>
              <a:tr h="30479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1.</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bình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phong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trải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nilon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dưới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đắp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cởi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phận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sinh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dục</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2.</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Mở</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vô</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đổ</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DD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muối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kền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ngoài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bơm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tiêm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bơm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50ml,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kim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lấy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thuốc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3.</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Đổ</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muối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betadine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hoặc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thuốc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Cắt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đoạn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16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4.</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Đặt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nơi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thích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hợp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tháo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gạc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thông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dính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cố</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ở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96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5.</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Mang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đặt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VK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giữa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kẹp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Tháo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đậu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làm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sạch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bên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trong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đuôi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bằng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muối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hoặc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dung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khuẩn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FF"/>
                          </a:solidFill>
                          <a:effectLst/>
                          <a:latin typeface="Arial" panose="020B0604020202020204" pitchFamily="34" charset="0"/>
                          <a:cs typeface="Arial" panose="020B0604020202020204" pitchFamily="34" charset="0"/>
                        </a:rPr>
                        <a:t>6.</a:t>
                      </a:r>
                      <a:endParaRPr kumimoji="0" lang="en-US" sz="1400" b="0" i="0" u="none" strike="noStrike" cap="none" normalizeH="0" baseline="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Hút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bơm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50ml,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lắp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đuôi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bơm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bàng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khoảng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250ml,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kẹp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dùng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xoa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vùng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bàng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532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7.</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30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phút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nối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đuôi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ống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sonde</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đầu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chảy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từ</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BQ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hết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quan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sát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đánh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dịch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tiếp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tục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có</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chỉ</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527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8.</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túi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nước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tiểu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mới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cố</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định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vào</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đùi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lau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khô</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bộ</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phận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sinh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cụ</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nilon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găng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mặc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quần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bỏ</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đắp</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572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9.</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Giúp</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về</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tư</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thế</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thoải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mái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Đánh</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giá</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sau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khi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thực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hiện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kỹ</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thuật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Dặn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NB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những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điều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cần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thiết</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8100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rPr>
                        <a:t>10</a:t>
                      </a:r>
                    </a:p>
                  </a:txBody>
                  <a:tcPr marL="68580" marR="6858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Thu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dọn</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dụng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cụ</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rửa</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tay</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ghi</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phiếu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chăm</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sóc</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điều</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 </a:t>
                      </a:r>
                      <a:r>
                        <a:rPr kumimoji="0" lang="en-US" sz="1400" b="0" i="0" u="none" strike="noStrike" cap="none" normalizeH="0" baseline="0" dirty="0" err="1" smtClean="0">
                          <a:ln>
                            <a:noFill/>
                          </a:ln>
                          <a:solidFill>
                            <a:srgbClr val="0000FF"/>
                          </a:solidFill>
                          <a:effectLst/>
                          <a:latin typeface="Arial" panose="020B0604020202020204" pitchFamily="34" charset="0"/>
                          <a:cs typeface="Arial" panose="020B0604020202020204" pitchFamily="34" charset="0"/>
                        </a:rPr>
                        <a:t>dưỡng</a:t>
                      </a:r>
                      <a:r>
                        <a:rPr kumimoji="0" lang="en-US" sz="1400" b="0" i="0" u="none" strike="noStrike" cap="none" normalizeH="0" baseline="0" dirty="0" smtClean="0">
                          <a:ln>
                            <a:noFill/>
                          </a:ln>
                          <a:solidFill>
                            <a:srgbClr val="0000FF"/>
                          </a:solidFill>
                          <a:effectLst/>
                          <a:latin typeface="Arial" panose="020B0604020202020204" pitchFamily="34" charset="0"/>
                          <a:cs typeface="Arial" panose="020B0604020202020204" pitchFamily="34" charset="0"/>
                        </a:rPr>
                        <a:t>.</a:t>
                      </a:r>
                      <a:endParaRPr kumimoji="0" lang="en-US" sz="1400" b="0" i="0" u="none" strike="noStrike" cap="none" normalizeH="0" baseline="0" dirty="0" smtClean="0">
                        <a:ln>
                          <a:noFill/>
                        </a:ln>
                        <a:solidFill>
                          <a:srgbClr val="0000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6646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GHI PHIẾU CHĂM SÓC</a:t>
            </a: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6" name="Table 5"/>
          <p:cNvGraphicFramePr>
            <a:graphicFrameLocks noGrp="1"/>
          </p:cNvGraphicFramePr>
          <p:nvPr>
            <p:extLst>
              <p:ext uri="{D42A27DB-BD31-4B8C-83A1-F6EECF244321}">
                <p14:modId xmlns:p14="http://schemas.microsoft.com/office/powerpoint/2010/main" val="1043331287"/>
              </p:ext>
            </p:extLst>
          </p:nvPr>
        </p:nvGraphicFramePr>
        <p:xfrm>
          <a:off x="127000" y="1885950"/>
          <a:ext cx="8915399" cy="3276600"/>
        </p:xfrm>
        <a:graphic>
          <a:graphicData uri="http://schemas.openxmlformats.org/drawingml/2006/table">
            <a:tbl>
              <a:tblPr firstRow="1" firstCol="1" bandRow="1">
                <a:tableStyleId>{5940675A-B579-460E-94D1-54222C63F5DA}</a:tableStyleId>
              </a:tblPr>
              <a:tblGrid>
                <a:gridCol w="14478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gridCol w="1028699">
                  <a:extLst>
                    <a:ext uri="{9D8B030D-6E8A-4147-A177-3AD203B41FA5}">
                      <a16:colId xmlns:a16="http://schemas.microsoft.com/office/drawing/2014/main" val="20003"/>
                    </a:ext>
                  </a:extLst>
                </a:gridCol>
              </a:tblGrid>
              <a:tr h="533400">
                <a:tc>
                  <a:txBody>
                    <a:bodyPr/>
                    <a:lstStyle/>
                    <a:p>
                      <a:pPr algn="ctr">
                        <a:spcAft>
                          <a:spcPts val="0"/>
                        </a:spcAft>
                      </a:pPr>
                      <a:r>
                        <a:rPr lang="en-US" sz="1800" b="1" dirty="0" err="1" smtClean="0">
                          <a:solidFill>
                            <a:srgbClr val="0000FF"/>
                          </a:solidFill>
                          <a:effectLst/>
                          <a:latin typeface="Arial" pitchFamily="34" charset="0"/>
                          <a:cs typeface="Arial" pitchFamily="34" charset="0"/>
                        </a:rPr>
                        <a:t>Ngày</a:t>
                      </a:r>
                      <a:r>
                        <a:rPr lang="en-US" sz="1800" b="1" dirty="0" smtClean="0">
                          <a:solidFill>
                            <a:srgbClr val="0000FF"/>
                          </a:solidFill>
                          <a:effectLst/>
                          <a:latin typeface="Arial" pitchFamily="34" charset="0"/>
                          <a:cs typeface="Arial" pitchFamily="34" charset="0"/>
                        </a:rPr>
                        <a:t>/ </a:t>
                      </a:r>
                      <a:r>
                        <a:rPr lang="en-US" sz="1800" b="1" dirty="0" err="1" smtClean="0">
                          <a:solidFill>
                            <a:srgbClr val="0000FF"/>
                          </a:solidFill>
                          <a:effectLst/>
                          <a:latin typeface="Arial" pitchFamily="34" charset="0"/>
                          <a:cs typeface="Arial" pitchFamily="34" charset="0"/>
                        </a:rPr>
                        <a:t>tháng</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err="1" smtClean="0">
                          <a:solidFill>
                            <a:srgbClr val="0000FF"/>
                          </a:solidFill>
                          <a:effectLst/>
                          <a:latin typeface="Arial" pitchFamily="34" charset="0"/>
                          <a:ea typeface="+mn-ea"/>
                          <a:cs typeface="Arial" pitchFamily="34" charset="0"/>
                        </a:rPr>
                        <a:t>Diễn</a:t>
                      </a:r>
                      <a:r>
                        <a:rPr lang="en-US" sz="1800" b="1" dirty="0" smtClean="0">
                          <a:solidFill>
                            <a:srgbClr val="0000FF"/>
                          </a:solidFill>
                          <a:effectLst/>
                          <a:latin typeface="Arial" pitchFamily="34" charset="0"/>
                          <a:ea typeface="+mn-ea"/>
                          <a:cs typeface="Arial" pitchFamily="34" charset="0"/>
                        </a:rPr>
                        <a:t> </a:t>
                      </a:r>
                      <a:r>
                        <a:rPr lang="en-US" sz="1800" b="1" dirty="0" err="1" smtClean="0">
                          <a:solidFill>
                            <a:srgbClr val="0000FF"/>
                          </a:solidFill>
                          <a:effectLst/>
                          <a:latin typeface="Arial" pitchFamily="34" charset="0"/>
                          <a:ea typeface="+mn-ea"/>
                          <a:cs typeface="Arial" pitchFamily="34" charset="0"/>
                        </a:rPr>
                        <a:t>biến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smtClean="0">
                          <a:solidFill>
                            <a:srgbClr val="0000FF"/>
                          </a:solidFill>
                          <a:effectLst/>
                          <a:latin typeface="Arial" pitchFamily="34" charset="0"/>
                          <a:cs typeface="Arial" pitchFamily="34" charset="0"/>
                        </a:rPr>
                        <a:t>X</a:t>
                      </a:r>
                      <a:r>
                        <a:rPr lang="vi-VN" sz="1800" b="1" dirty="0" smtClean="0">
                          <a:solidFill>
                            <a:srgbClr val="0000FF"/>
                          </a:solidFill>
                          <a:effectLst/>
                          <a:latin typeface="Arial" pitchFamily="34" charset="0"/>
                          <a:cs typeface="Arial" pitchFamily="34" charset="0"/>
                        </a:rPr>
                        <a:t>ử trí chăm sóc/ đánh giá</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tc>
                  <a:txBody>
                    <a:bodyPr/>
                    <a:lstStyle/>
                    <a:p>
                      <a:pPr algn="ctr">
                        <a:spcAft>
                          <a:spcPts val="0"/>
                        </a:spcAft>
                      </a:pPr>
                      <a:r>
                        <a:rPr lang="en-US" sz="1800" b="1" dirty="0" err="1" smtClean="0">
                          <a:solidFill>
                            <a:srgbClr val="0000FF"/>
                          </a:solidFill>
                          <a:effectLst/>
                          <a:latin typeface="Arial" pitchFamily="34" charset="0"/>
                          <a:ea typeface="+mn-ea"/>
                          <a:cs typeface="Arial" pitchFamily="34" charset="0"/>
                        </a:rPr>
                        <a:t>Ký</a:t>
                      </a:r>
                      <a:r>
                        <a:rPr lang="en-US" sz="1800" b="1" baseline="0" dirty="0" smtClean="0">
                          <a:solidFill>
                            <a:srgbClr val="0000FF"/>
                          </a:solidFill>
                          <a:effectLst/>
                          <a:latin typeface="Arial" pitchFamily="34" charset="0"/>
                          <a:ea typeface="+mn-ea"/>
                          <a:cs typeface="Arial" pitchFamily="34" charset="0"/>
                        </a:rPr>
                        <a:t> </a:t>
                      </a:r>
                      <a:r>
                        <a:rPr lang="en-US" sz="1800" b="1" baseline="0" dirty="0" err="1" smtClean="0">
                          <a:solidFill>
                            <a:srgbClr val="0000FF"/>
                          </a:solidFill>
                          <a:effectLst/>
                          <a:latin typeface="Arial" pitchFamily="34" charset="0"/>
                          <a:ea typeface="+mn-ea"/>
                          <a:cs typeface="Arial" pitchFamily="34" charset="0"/>
                        </a:rPr>
                        <a:t>tên</a:t>
                      </a:r>
                      <a:endParaRPr lang="en-US" sz="1800" b="1" dirty="0">
                        <a:solidFill>
                          <a:srgbClr val="0000FF"/>
                        </a:solidFill>
                        <a:effectLst/>
                        <a:latin typeface="Arial" pitchFamily="34" charset="0"/>
                        <a:ea typeface="Times New Roman"/>
                        <a:cs typeface="Arial" pitchFamily="34" charset="0"/>
                      </a:endParaRPr>
                    </a:p>
                  </a:txBody>
                  <a:tcPr marL="68580" marR="68580" marT="0" marB="0" anchor="ctr"/>
                </a:tc>
                <a:extLst>
                  <a:ext uri="{0D108BD9-81ED-4DB2-BD59-A6C34878D82A}">
                    <a16:rowId xmlns:a16="http://schemas.microsoft.com/office/drawing/2014/main" val="10000"/>
                  </a:ext>
                </a:extLst>
              </a:tr>
              <a:tr h="2743052">
                <a:tc>
                  <a:txBody>
                    <a:bodyPr/>
                    <a:lstStyle/>
                    <a:p>
                      <a:pPr algn="ctr">
                        <a:spcAft>
                          <a:spcPts val="0"/>
                        </a:spcAft>
                      </a:pPr>
                      <a:endParaRPr lang="en-US" sz="2000" dirty="0" smtClean="0">
                        <a:solidFill>
                          <a:srgbClr val="0000FF"/>
                        </a:solidFill>
                        <a:effectLst/>
                        <a:latin typeface="Arial" pitchFamily="34" charset="0"/>
                        <a:ea typeface="Times New Roman"/>
                        <a:cs typeface="Arial" pitchFamily="34" charset="0"/>
                      </a:endParaRPr>
                    </a:p>
                    <a:p>
                      <a:pPr algn="ctr">
                        <a:spcAft>
                          <a:spcPts val="0"/>
                        </a:spcAft>
                      </a:pPr>
                      <a:r>
                        <a:rPr lang="en-US" sz="2000" dirty="0" smtClean="0">
                          <a:solidFill>
                            <a:srgbClr val="0000FF"/>
                          </a:solidFill>
                          <a:effectLst/>
                          <a:latin typeface="Arial" pitchFamily="34" charset="0"/>
                          <a:ea typeface="Times New Roman"/>
                          <a:cs typeface="Arial" pitchFamily="34" charset="0"/>
                        </a:rPr>
                        <a:t>8h30</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ngày</a:t>
                      </a:r>
                      <a:r>
                        <a:rPr lang="en-US" sz="2000" baseline="0" dirty="0" smtClean="0">
                          <a:solidFill>
                            <a:srgbClr val="0000FF"/>
                          </a:solidFill>
                          <a:effectLst/>
                          <a:latin typeface="Arial" pitchFamily="34" charset="0"/>
                          <a:ea typeface="Times New Roman"/>
                          <a:cs typeface="Arial" pitchFamily="34" charset="0"/>
                        </a:rPr>
                        <a:t> 25/08/2020</a:t>
                      </a:r>
                      <a:endParaRPr lang="en-US" sz="2000" dirty="0">
                        <a:solidFill>
                          <a:srgbClr val="0000FF"/>
                        </a:solidFill>
                        <a:effectLst/>
                        <a:latin typeface="Arial" pitchFamily="34" charset="0"/>
                        <a:ea typeface="Times New Roman"/>
                        <a:cs typeface="Arial" pitchFamily="34" charset="0"/>
                      </a:endParaRPr>
                    </a:p>
                  </a:txBody>
                  <a:tcPr marL="68580" marR="68580" marT="0" marB="0"/>
                </a:tc>
                <a:tc>
                  <a:txBody>
                    <a:bodyPr/>
                    <a:lstStyle/>
                    <a:p>
                      <a:pPr algn="just">
                        <a:spcAft>
                          <a:spcPts val="0"/>
                        </a:spcAft>
                      </a:pPr>
                      <a:r>
                        <a:rPr lang="en-US" sz="2000" baseline="0" dirty="0" err="1" smtClean="0">
                          <a:solidFill>
                            <a:srgbClr val="0000FF"/>
                          </a:solidFill>
                          <a:effectLst/>
                          <a:latin typeface="Arial" pitchFamily="34" charset="0"/>
                          <a:ea typeface="Times New Roman"/>
                          <a:cs typeface="Arial" pitchFamily="34" charset="0"/>
                        </a:rPr>
                        <a:t>Người</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bệnh</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tỉnh</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đau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vùng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hạ</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vị</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nhiệt</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độ</a:t>
                      </a:r>
                      <a:r>
                        <a:rPr lang="en-US" sz="2000" baseline="0" dirty="0" smtClean="0">
                          <a:solidFill>
                            <a:srgbClr val="0000FF"/>
                          </a:solidFill>
                          <a:effectLst/>
                          <a:latin typeface="Arial" pitchFamily="34" charset="0"/>
                          <a:ea typeface="Times New Roman"/>
                          <a:cs typeface="Arial" pitchFamily="34" charset="0"/>
                        </a:rPr>
                        <a:t>  39</a:t>
                      </a:r>
                      <a:r>
                        <a:rPr lang="nl-NL" sz="2000" b="0" baseline="30000" dirty="0" smtClean="0">
                          <a:solidFill>
                            <a:srgbClr val="0000FF"/>
                          </a:solidFill>
                          <a:latin typeface="Arial" pitchFamily="34" charset="0"/>
                          <a:cs typeface="Arial" pitchFamily="34" charset="0"/>
                        </a:rPr>
                        <a:t>o</a:t>
                      </a:r>
                      <a:r>
                        <a:rPr lang="nl-NL" sz="2000" b="0" baseline="0" dirty="0" smtClean="0">
                          <a:solidFill>
                            <a:srgbClr val="0000FF"/>
                          </a:solidFill>
                          <a:latin typeface="Arial" pitchFamily="34" charset="0"/>
                          <a:cs typeface="Arial" pitchFamily="34" charset="0"/>
                        </a:rPr>
                        <a:t>C</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mạch</a:t>
                      </a:r>
                      <a:r>
                        <a:rPr lang="en-US" sz="2000" baseline="0" dirty="0" smtClean="0">
                          <a:solidFill>
                            <a:srgbClr val="0000FF"/>
                          </a:solidFill>
                          <a:effectLst/>
                          <a:latin typeface="Arial" pitchFamily="34" charset="0"/>
                          <a:ea typeface="Times New Roman"/>
                          <a:cs typeface="Arial" pitchFamily="34" charset="0"/>
                        </a:rPr>
                        <a:t> 74 l/p </a:t>
                      </a:r>
                      <a:r>
                        <a:rPr lang="en-US" sz="2000" baseline="0" dirty="0" err="1" smtClean="0">
                          <a:solidFill>
                            <a:srgbClr val="0000FF"/>
                          </a:solidFill>
                          <a:effectLst/>
                          <a:latin typeface="Arial" pitchFamily="34" charset="0"/>
                          <a:ea typeface="Times New Roman"/>
                          <a:cs typeface="Arial" pitchFamily="34" charset="0"/>
                        </a:rPr>
                        <a:t>huyết</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áp</a:t>
                      </a:r>
                      <a:r>
                        <a:rPr lang="en-US" sz="2000" baseline="0" dirty="0" smtClean="0">
                          <a:solidFill>
                            <a:srgbClr val="0000FF"/>
                          </a:solidFill>
                          <a:effectLst/>
                          <a:latin typeface="Arial" pitchFamily="34" charset="0"/>
                          <a:ea typeface="Times New Roman"/>
                          <a:cs typeface="Arial" pitchFamily="34" charset="0"/>
                        </a:rPr>
                        <a:t> 130/80 </a:t>
                      </a:r>
                      <a:r>
                        <a:rPr lang="en-US" sz="2000" baseline="0" dirty="0" err="1" smtClean="0">
                          <a:solidFill>
                            <a:srgbClr val="0000FF"/>
                          </a:solidFill>
                          <a:effectLst/>
                          <a:latin typeface="Arial" pitchFamily="34" charset="0"/>
                          <a:ea typeface="Times New Roman"/>
                          <a:cs typeface="Arial" pitchFamily="34" charset="0"/>
                        </a:rPr>
                        <a:t>mmhg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Đặt</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sonde</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tiểu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ngày</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thứ</a:t>
                      </a:r>
                      <a:r>
                        <a:rPr lang="en-US" sz="2000" baseline="0" dirty="0" smtClean="0">
                          <a:solidFill>
                            <a:srgbClr val="0000FF"/>
                          </a:solidFill>
                          <a:effectLst/>
                          <a:latin typeface="Arial" pitchFamily="34" charset="0"/>
                          <a:ea typeface="Times New Roman"/>
                          <a:cs typeface="Arial" pitchFamily="34" charset="0"/>
                        </a:rPr>
                        <a:t> 5, </a:t>
                      </a:r>
                      <a:r>
                        <a:rPr lang="en-US" sz="2000" baseline="0" dirty="0" err="1" smtClean="0">
                          <a:solidFill>
                            <a:srgbClr val="0000FF"/>
                          </a:solidFill>
                          <a:effectLst/>
                          <a:latin typeface="Arial" pitchFamily="34" charset="0"/>
                          <a:ea typeface="Times New Roman"/>
                          <a:cs typeface="Arial" pitchFamily="34" charset="0"/>
                        </a:rPr>
                        <a:t>nước</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tiểu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màu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vàng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sậm</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vẩn</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đục</a:t>
                      </a:r>
                      <a:r>
                        <a:rPr lang="en-US" sz="2000" baseline="0" dirty="0" smtClean="0">
                          <a:solidFill>
                            <a:srgbClr val="0000FF"/>
                          </a:solidFill>
                          <a:effectLst/>
                          <a:latin typeface="Arial" pitchFamily="34" charset="0"/>
                          <a:ea typeface="Times New Roman"/>
                          <a:cs typeface="Arial" pitchFamily="34" charset="0"/>
                        </a:rPr>
                        <a:t>.</a:t>
                      </a:r>
                      <a:endParaRPr lang="en-US" sz="2000" dirty="0">
                        <a:solidFill>
                          <a:srgbClr val="0000FF"/>
                        </a:solidFill>
                        <a:effectLst/>
                        <a:latin typeface="Arial" pitchFamily="34" charset="0"/>
                        <a:ea typeface="Times New Roman"/>
                        <a:cs typeface="Arial" pitchFamily="34" charset="0"/>
                      </a:endParaRPr>
                    </a:p>
                  </a:txBody>
                  <a:tcPr marL="68580" marR="68580" marT="0" marB="0"/>
                </a:tc>
                <a:tc>
                  <a:txBody>
                    <a:bodyPr/>
                    <a:lstStyle/>
                    <a:p>
                      <a:pPr algn="just">
                        <a:spcAft>
                          <a:spcPts val="0"/>
                        </a:spcAft>
                      </a:pPr>
                      <a:r>
                        <a:rPr lang="en-US" sz="2000" b="1" dirty="0" err="1" smtClean="0">
                          <a:solidFill>
                            <a:srgbClr val="0000FF"/>
                          </a:solidFill>
                          <a:effectLst/>
                          <a:latin typeface="Arial" pitchFamily="34" charset="0"/>
                          <a:ea typeface="Times New Roman"/>
                          <a:cs typeface="Arial" pitchFamily="34" charset="0"/>
                        </a:rPr>
                        <a:t>Thực</a:t>
                      </a:r>
                      <a:r>
                        <a:rPr lang="en-US" sz="2000" b="1" baseline="0" dirty="0" smtClean="0">
                          <a:solidFill>
                            <a:srgbClr val="0000FF"/>
                          </a:solidFill>
                          <a:effectLst/>
                          <a:latin typeface="Arial" pitchFamily="34" charset="0"/>
                          <a:ea typeface="Times New Roman"/>
                          <a:cs typeface="Arial" pitchFamily="34" charset="0"/>
                        </a:rPr>
                        <a:t> </a:t>
                      </a:r>
                      <a:r>
                        <a:rPr lang="en-US" sz="2000" b="1" baseline="0" dirty="0" err="1" smtClean="0">
                          <a:solidFill>
                            <a:srgbClr val="0000FF"/>
                          </a:solidFill>
                          <a:effectLst/>
                          <a:latin typeface="Arial" pitchFamily="34" charset="0"/>
                          <a:ea typeface="Times New Roman"/>
                          <a:cs typeface="Arial" pitchFamily="34" charset="0"/>
                        </a:rPr>
                        <a:t>hiện</a:t>
                      </a:r>
                      <a:r>
                        <a:rPr lang="en-US" sz="2000" b="1" baseline="0" dirty="0" smtClean="0">
                          <a:solidFill>
                            <a:srgbClr val="0000FF"/>
                          </a:solidFill>
                          <a:effectLst/>
                          <a:latin typeface="Arial" pitchFamily="34" charset="0"/>
                          <a:ea typeface="Times New Roman"/>
                          <a:cs typeface="Arial" pitchFamily="34" charset="0"/>
                        </a:rPr>
                        <a:t> y </a:t>
                      </a:r>
                      <a:r>
                        <a:rPr lang="en-US" sz="2000" b="1" baseline="0" dirty="0" err="1" smtClean="0">
                          <a:solidFill>
                            <a:srgbClr val="0000FF"/>
                          </a:solidFill>
                          <a:effectLst/>
                          <a:latin typeface="Arial" pitchFamily="34" charset="0"/>
                          <a:ea typeface="Times New Roman"/>
                          <a:cs typeface="Arial" pitchFamily="34" charset="0"/>
                        </a:rPr>
                        <a:t>lệnh</a:t>
                      </a:r>
                      <a:r>
                        <a:rPr lang="en-US" sz="2000" b="1" baseline="0" dirty="0" smtClean="0">
                          <a:solidFill>
                            <a:srgbClr val="0000FF"/>
                          </a:solidFill>
                          <a:effectLst/>
                          <a:latin typeface="Arial" pitchFamily="34" charset="0"/>
                          <a:ea typeface="Times New Roman"/>
                          <a:cs typeface="Arial" pitchFamily="34" charset="0"/>
                        </a:rPr>
                        <a:t>:</a:t>
                      </a:r>
                    </a:p>
                    <a:p>
                      <a:pPr algn="just">
                        <a:spcAft>
                          <a:spcPts val="0"/>
                        </a:spcAft>
                      </a:pPr>
                      <a:r>
                        <a:rPr lang="en-US" sz="2000" baseline="0" dirty="0" err="1" smtClean="0">
                          <a:solidFill>
                            <a:srgbClr val="0000FF"/>
                          </a:solidFill>
                          <a:effectLst/>
                          <a:latin typeface="Arial" pitchFamily="34" charset="0"/>
                          <a:ea typeface="Times New Roman"/>
                          <a:cs typeface="Arial" pitchFamily="34" charset="0"/>
                        </a:rPr>
                        <a:t>Rửa</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bàng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quang</a:t>
                      </a:r>
                      <a:r>
                        <a:rPr lang="en-US" sz="2000" baseline="0" dirty="0" smtClean="0">
                          <a:solidFill>
                            <a:srgbClr val="0000FF"/>
                          </a:solidFill>
                          <a:effectLst/>
                          <a:latin typeface="Arial" pitchFamily="34" charset="0"/>
                          <a:ea typeface="Times New Roman"/>
                          <a:cs typeface="Arial" pitchFamily="34" charset="0"/>
                        </a:rPr>
                        <a:t> qua </a:t>
                      </a:r>
                      <a:r>
                        <a:rPr lang="en-US" sz="2000" baseline="0" dirty="0" err="1" smtClean="0">
                          <a:solidFill>
                            <a:srgbClr val="0000FF"/>
                          </a:solidFill>
                          <a:effectLst/>
                          <a:latin typeface="Arial" pitchFamily="34" charset="0"/>
                          <a:ea typeface="Times New Roman"/>
                          <a:cs typeface="Arial" pitchFamily="34" charset="0"/>
                        </a:rPr>
                        <a:t>ống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sonde</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niệu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đạo</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bằng</a:t>
                      </a:r>
                      <a:r>
                        <a:rPr lang="en-US" sz="2000" baseline="0" dirty="0" smtClean="0">
                          <a:solidFill>
                            <a:srgbClr val="0000FF"/>
                          </a:solidFill>
                          <a:effectLst/>
                          <a:latin typeface="Arial" pitchFamily="34" charset="0"/>
                          <a:ea typeface="Times New Roman"/>
                          <a:cs typeface="Arial" pitchFamily="34" charset="0"/>
                        </a:rPr>
                        <a:t> dung </a:t>
                      </a:r>
                      <a:r>
                        <a:rPr lang="en-US" sz="2000" baseline="0" dirty="0" err="1" smtClean="0">
                          <a:solidFill>
                            <a:srgbClr val="0000FF"/>
                          </a:solidFill>
                          <a:effectLst/>
                          <a:latin typeface="Arial" pitchFamily="34" charset="0"/>
                          <a:ea typeface="Times New Roman"/>
                          <a:cs typeface="Arial" pitchFamily="34" charset="0"/>
                        </a:rPr>
                        <a:t>dịch</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Natriclorid</a:t>
                      </a:r>
                      <a:r>
                        <a:rPr lang="en-US" sz="2000" baseline="0" dirty="0" smtClean="0">
                          <a:solidFill>
                            <a:srgbClr val="0000FF"/>
                          </a:solidFill>
                          <a:effectLst/>
                          <a:latin typeface="Arial" pitchFamily="34" charset="0"/>
                          <a:ea typeface="Times New Roman"/>
                          <a:cs typeface="Arial" pitchFamily="34" charset="0"/>
                        </a:rPr>
                        <a:t> 0,9% x 500ml </a:t>
                      </a:r>
                      <a:r>
                        <a:rPr lang="en-US" sz="2000" baseline="0" dirty="0" err="1" smtClean="0">
                          <a:solidFill>
                            <a:srgbClr val="0000FF"/>
                          </a:solidFill>
                          <a:effectLst/>
                          <a:latin typeface="Arial" pitchFamily="34" charset="0"/>
                          <a:ea typeface="Times New Roman"/>
                          <a:cs typeface="Arial" pitchFamily="34" charset="0"/>
                        </a:rPr>
                        <a:t>pha</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Betadinde</a:t>
                      </a:r>
                      <a:r>
                        <a:rPr lang="en-US" sz="2000" baseline="0" dirty="0" smtClean="0">
                          <a:solidFill>
                            <a:srgbClr val="0000FF"/>
                          </a:solidFill>
                          <a:effectLst/>
                          <a:latin typeface="Arial" pitchFamily="34" charset="0"/>
                          <a:ea typeface="Times New Roman"/>
                          <a:cs typeface="Arial" pitchFamily="34" charset="0"/>
                        </a:rPr>
                        <a:t> 10% </a:t>
                      </a:r>
                      <a:r>
                        <a:rPr lang="en-US" sz="2000" baseline="0" dirty="0" smtClean="0">
                          <a:solidFill>
                            <a:srgbClr val="0000FF"/>
                          </a:solidFill>
                          <a:effectLst/>
                          <a:latin typeface="Arial" pitchFamily="34" charset="0"/>
                          <a:ea typeface="Times New Roman"/>
                          <a:cs typeface="Arial" pitchFamily="34" charset="0"/>
                        </a:rPr>
                        <a:t>x5ml</a:t>
                      </a:r>
                      <a:r>
                        <a:rPr lang="en-US" sz="2000" baseline="0" dirty="0" smtClean="0">
                          <a:solidFill>
                            <a:srgbClr val="0000FF"/>
                          </a:solidFill>
                          <a:effectLst/>
                          <a:latin typeface="Arial" pitchFamily="34" charset="0"/>
                          <a:ea typeface="Times New Roman"/>
                          <a:cs typeface="Arial" pitchFamily="34" charset="0"/>
                        </a:rPr>
                        <a:t>.</a:t>
                      </a:r>
                    </a:p>
                    <a:p>
                      <a:pPr algn="just">
                        <a:spcAft>
                          <a:spcPts val="0"/>
                        </a:spcAft>
                      </a:pPr>
                      <a:r>
                        <a:rPr lang="en-US" sz="2000" baseline="0" dirty="0" err="1" smtClean="0">
                          <a:solidFill>
                            <a:srgbClr val="0000FF"/>
                          </a:solidFill>
                          <a:effectLst/>
                          <a:latin typeface="Arial" pitchFamily="34" charset="0"/>
                          <a:ea typeface="Times New Roman"/>
                          <a:cs typeface="Arial" pitchFamily="34" charset="0"/>
                        </a:rPr>
                        <a:t>Dịch</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chảy</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ra</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trong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dần</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hết</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vẩn</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đục</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số</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lượng</a:t>
                      </a:r>
                      <a:r>
                        <a:rPr lang="en-US" sz="2000" baseline="0" dirty="0" smtClean="0">
                          <a:solidFill>
                            <a:srgbClr val="0000FF"/>
                          </a:solidFill>
                          <a:effectLst/>
                          <a:latin typeface="Arial" pitchFamily="34" charset="0"/>
                          <a:ea typeface="Times New Roman"/>
                          <a:cs typeface="Arial" pitchFamily="34" charset="0"/>
                        </a:rPr>
                        <a:t> 500ml</a:t>
                      </a:r>
                    </a:p>
                    <a:p>
                      <a:pPr algn="just">
                        <a:spcAft>
                          <a:spcPts val="0"/>
                        </a:spcAft>
                      </a:pPr>
                      <a:r>
                        <a:rPr lang="en-US" sz="2000" baseline="0" dirty="0" err="1" smtClean="0">
                          <a:solidFill>
                            <a:srgbClr val="0000FF"/>
                          </a:solidFill>
                          <a:effectLst/>
                          <a:latin typeface="Arial" pitchFamily="34" charset="0"/>
                          <a:ea typeface="Times New Roman"/>
                          <a:cs typeface="Arial" pitchFamily="34" charset="0"/>
                        </a:rPr>
                        <a:t>Trong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và</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sau</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kỹ</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thuật</a:t>
                      </a:r>
                      <a:r>
                        <a:rPr lang="en-US" sz="2000" baseline="0" dirty="0" smtClean="0">
                          <a:solidFill>
                            <a:srgbClr val="0000FF"/>
                          </a:solidFill>
                          <a:effectLst/>
                          <a:latin typeface="Arial" pitchFamily="34" charset="0"/>
                          <a:ea typeface="Times New Roman"/>
                          <a:cs typeface="Arial" pitchFamily="34" charset="0"/>
                        </a:rPr>
                        <a:t> NB </a:t>
                      </a:r>
                      <a:r>
                        <a:rPr lang="en-US" sz="2000" baseline="0" dirty="0" err="1" smtClean="0">
                          <a:solidFill>
                            <a:srgbClr val="0000FF"/>
                          </a:solidFill>
                          <a:effectLst/>
                          <a:latin typeface="Arial" pitchFamily="34" charset="0"/>
                          <a:ea typeface="Times New Roman"/>
                          <a:cs typeface="Arial" pitchFamily="34" charset="0"/>
                        </a:rPr>
                        <a:t>không</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xảy</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ra</a:t>
                      </a:r>
                      <a:r>
                        <a:rPr lang="en-US" sz="2000" baseline="0" dirty="0" smtClean="0">
                          <a:solidFill>
                            <a:srgbClr val="0000FF"/>
                          </a:solidFill>
                          <a:effectLst/>
                          <a:latin typeface="Arial" pitchFamily="34" charset="0"/>
                          <a:ea typeface="Times New Roman"/>
                          <a:cs typeface="Arial" pitchFamily="34" charset="0"/>
                        </a:rPr>
                        <a:t> tai </a:t>
                      </a:r>
                      <a:r>
                        <a:rPr lang="en-US" sz="2000" baseline="0" dirty="0" err="1" smtClean="0">
                          <a:solidFill>
                            <a:srgbClr val="0000FF"/>
                          </a:solidFill>
                          <a:effectLst/>
                          <a:latin typeface="Arial" pitchFamily="34" charset="0"/>
                          <a:ea typeface="Times New Roman"/>
                          <a:cs typeface="Arial" pitchFamily="34" charset="0"/>
                        </a:rPr>
                        <a:t>biến</a:t>
                      </a:r>
                      <a:r>
                        <a:rPr lang="en-US" sz="2000" baseline="0" dirty="0" smtClean="0">
                          <a:solidFill>
                            <a:srgbClr val="0000FF"/>
                          </a:solidFill>
                          <a:effectLst/>
                          <a:latin typeface="Arial" pitchFamily="34" charset="0"/>
                          <a:ea typeface="Times New Roman"/>
                          <a:cs typeface="Arial" pitchFamily="34" charset="0"/>
                        </a:rPr>
                        <a:t> </a:t>
                      </a:r>
                      <a:r>
                        <a:rPr lang="en-US" sz="2000" baseline="0" dirty="0" err="1" smtClean="0">
                          <a:solidFill>
                            <a:srgbClr val="0000FF"/>
                          </a:solidFill>
                          <a:effectLst/>
                          <a:latin typeface="Arial" pitchFamily="34" charset="0"/>
                          <a:ea typeface="Times New Roman"/>
                          <a:cs typeface="Arial" pitchFamily="34" charset="0"/>
                        </a:rPr>
                        <a:t>gì</a:t>
                      </a:r>
                      <a:r>
                        <a:rPr lang="en-US" sz="2000" baseline="0" dirty="0" smtClean="0">
                          <a:solidFill>
                            <a:srgbClr val="0000FF"/>
                          </a:solidFill>
                          <a:effectLst/>
                          <a:latin typeface="Arial" pitchFamily="34" charset="0"/>
                          <a:ea typeface="Times New Roman"/>
                          <a:cs typeface="Arial" pitchFamily="34" charset="0"/>
                        </a:rPr>
                        <a:t>.</a:t>
                      </a:r>
                    </a:p>
                  </a:txBody>
                  <a:tcPr marL="68580" marR="68580" marT="0" marB="0"/>
                </a:tc>
                <a:tc>
                  <a:txBody>
                    <a:bodyPr/>
                    <a:lstStyle/>
                    <a:p>
                      <a:pPr algn="ctr">
                        <a:spcAft>
                          <a:spcPts val="0"/>
                        </a:spcAft>
                      </a:pPr>
                      <a:endParaRPr lang="en-US" sz="2000" dirty="0" smtClean="0">
                        <a:solidFill>
                          <a:srgbClr val="0000FF"/>
                        </a:solidFill>
                        <a:effectLst/>
                        <a:latin typeface="Arial" pitchFamily="34" charset="0"/>
                        <a:cs typeface="Arial" pitchFamily="34" charset="0"/>
                      </a:endParaRPr>
                    </a:p>
                    <a:p>
                      <a:pPr algn="ctr">
                        <a:spcAft>
                          <a:spcPts val="0"/>
                        </a:spcAft>
                      </a:pPr>
                      <a:r>
                        <a:rPr lang="en-US" sz="2000" dirty="0" smtClean="0">
                          <a:solidFill>
                            <a:srgbClr val="0000FF"/>
                          </a:solidFill>
                          <a:effectLst/>
                          <a:latin typeface="Arial" pitchFamily="34" charset="0"/>
                          <a:cs typeface="Arial" pitchFamily="34" charset="0"/>
                        </a:rPr>
                        <a:t>Đ</a:t>
                      </a:r>
                      <a:r>
                        <a:rPr lang="en-US" sz="2000" baseline="0" dirty="0" smtClean="0">
                          <a:solidFill>
                            <a:srgbClr val="0000FF"/>
                          </a:solidFill>
                          <a:effectLst/>
                          <a:latin typeface="Arial" pitchFamily="34" charset="0"/>
                          <a:cs typeface="Arial" pitchFamily="34" charset="0"/>
                        </a:rPr>
                        <a:t>D </a:t>
                      </a:r>
                      <a:r>
                        <a:rPr lang="en-US" sz="2000" baseline="0" dirty="0" err="1" smtClean="0">
                          <a:solidFill>
                            <a:srgbClr val="0000FF"/>
                          </a:solidFill>
                          <a:effectLst/>
                          <a:latin typeface="Arial" pitchFamily="34" charset="0"/>
                          <a:cs typeface="Arial" pitchFamily="34" charset="0"/>
                        </a:rPr>
                        <a:t>Lan</a:t>
                      </a:r>
                      <a:endParaRPr lang="en-US" sz="2000" dirty="0" smtClean="0">
                        <a:solidFill>
                          <a:srgbClr val="0000FF"/>
                        </a:solidFill>
                        <a:effectLst/>
                        <a:latin typeface="Arial" pitchFamily="34" charset="0"/>
                        <a:cs typeface="Arial" pitchFamily="34" charset="0"/>
                      </a:endParaRPr>
                    </a:p>
                    <a:p>
                      <a:pPr algn="ctr">
                        <a:spcAft>
                          <a:spcPts val="0"/>
                        </a:spcAft>
                      </a:pPr>
                      <a:endParaRPr lang="en-US" sz="2000" dirty="0" smtClean="0">
                        <a:solidFill>
                          <a:srgbClr val="0000FF"/>
                        </a:solidFill>
                        <a:effectLst/>
                        <a:latin typeface="Arial" pitchFamily="34" charset="0"/>
                        <a:cs typeface="Arial" pitchFamily="34" charset="0"/>
                      </a:endParaRPr>
                    </a:p>
                  </a:txBody>
                  <a:tcPr marL="68580" marR="68580" marT="0" marB="0"/>
                </a:tc>
                <a:extLst>
                  <a:ext uri="{0D108BD9-81ED-4DB2-BD59-A6C34878D82A}">
                    <a16:rowId xmlns:a16="http://schemas.microsoft.com/office/drawing/2014/main" val="10001"/>
                  </a:ext>
                </a:extLst>
              </a:tr>
            </a:tbl>
          </a:graphicData>
        </a:graphic>
      </p:graphicFrame>
      <p:sp>
        <p:nvSpPr>
          <p:cNvPr id="38934" name="Rectangle 1"/>
          <p:cNvSpPr>
            <a:spLocks noChangeArrowheads="1"/>
          </p:cNvSpPr>
          <p:nvPr/>
        </p:nvSpPr>
        <p:spPr bwMode="auto">
          <a:xfrm>
            <a:off x="52388" y="773113"/>
            <a:ext cx="91440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a:solidFill>
                  <a:srgbClr val="0000FF"/>
                </a:solidFill>
                <a:latin typeface="Arial" panose="020B0604020202020204" pitchFamily="34" charset="0"/>
                <a:ea typeface="Times New Roman" panose="02020603050405020304" pitchFamily="18" charset="0"/>
                <a:cs typeface="Arial" panose="020B0604020202020204" pitchFamily="34" charset="0"/>
              </a:rPr>
              <a:t>Họ tên người bệnh:   NGUYỄN THANH M      Sinh năm: 1960</a:t>
            </a:r>
          </a:p>
          <a:p>
            <a:pPr>
              <a:spcBef>
                <a:spcPct val="0"/>
              </a:spcBef>
              <a:buFontTx/>
              <a:buNone/>
            </a:pPr>
            <a:r>
              <a:rPr lang="en-US" altLang="en-US" sz="2000">
                <a:solidFill>
                  <a:srgbClr val="0000FF"/>
                </a:solidFill>
                <a:latin typeface="Arial" panose="020B0604020202020204" pitchFamily="34" charset="0"/>
                <a:ea typeface="Times New Roman" panose="02020603050405020304" pitchFamily="18" charset="0"/>
                <a:cs typeface="Arial" panose="020B0604020202020204" pitchFamily="34" charset="0"/>
              </a:rPr>
              <a:t>Số giường: 12         Phòng: 504               Khoa: Thận tiết niệu</a:t>
            </a:r>
          </a:p>
          <a:p>
            <a:pPr>
              <a:spcBef>
                <a:spcPct val="0"/>
              </a:spcBef>
              <a:buFontTx/>
              <a:buNone/>
            </a:pPr>
            <a:r>
              <a:rPr lang="en-US" altLang="en-US" sz="2000">
                <a:solidFill>
                  <a:srgbClr val="0000FF"/>
                </a:solidFill>
                <a:latin typeface="Arial" panose="020B0604020202020204" pitchFamily="34" charset="0"/>
                <a:ea typeface="Times New Roman" panose="02020603050405020304" pitchFamily="18" charset="0"/>
                <a:cs typeface="Arial" panose="020B0604020202020204" pitchFamily="34" charset="0"/>
              </a:rPr>
              <a:t>Chẩn đoán:  Viêm bàng quang</a:t>
            </a:r>
          </a:p>
        </p:txBody>
      </p:sp>
      <p:sp>
        <p:nvSpPr>
          <p:cNvPr id="3893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8A22656-8E0A-43DE-A0F2-FEFF3DDB4619}" type="slidenum">
              <a:rPr lang="en-US" altLang="en-US" sz="1200" smtClean="0">
                <a:solidFill>
                  <a:srgbClr val="898989"/>
                </a:solidFill>
              </a:rPr>
              <a:pPr>
                <a:spcBef>
                  <a:spcPct val="0"/>
                </a:spcBef>
                <a:buFontTx/>
                <a:buNone/>
              </a:pPr>
              <a:t>19</a:t>
            </a:fld>
            <a:endParaRPr lang="en-US" altLang="en-US" sz="1200" smtClean="0">
              <a:solidFill>
                <a:srgbClr val="898989"/>
              </a:solidFill>
            </a:endParaRPr>
          </a:p>
        </p:txBody>
      </p:sp>
    </p:spTree>
    <p:extLst>
      <p:ext uri="{BB962C8B-B14F-4D97-AF65-F5344CB8AC3E}">
        <p14:creationId xmlns:p14="http://schemas.microsoft.com/office/powerpoint/2010/main" val="3404913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sz="2800" b="1" dirty="0" smtClean="0">
                <a:solidFill>
                  <a:schemeClr val="bg1"/>
                </a:solidFill>
                <a:latin typeface="Tahoma" pitchFamily="34" charset="0"/>
                <a:ea typeface="Tahoma" pitchFamily="34" charset="0"/>
                <a:cs typeface="Tahoma" pitchFamily="34" charset="0"/>
              </a:rPr>
              <a:t>TRƯỜNG CAO ĐẲNG Y TẾ BẠCH MAI</a:t>
            </a:r>
            <a:endParaRPr lang="en-US" altLang="en-US" sz="2800" b="1" dirty="0" smtClean="0">
              <a:solidFill>
                <a:schemeClr val="bg1"/>
              </a:solidFill>
              <a:latin typeface="Tahoma" panose="020B0604030504040204" pitchFamily="34" charset="0"/>
              <a:cs typeface="Tahoma" panose="020B060403050404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3076" name="Subtitle 2"/>
          <p:cNvSpPr txBox="1">
            <a:spLocks/>
          </p:cNvSpPr>
          <p:nvPr/>
        </p:nvSpPr>
        <p:spPr bwMode="auto">
          <a:xfrm>
            <a:off x="228600" y="114300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endParaRPr lang="en-US" alt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077" name="Subtitle 2"/>
          <p:cNvSpPr>
            <a:spLocks noGrp="1"/>
          </p:cNvSpPr>
          <p:nvPr>
            <p:ph type="subTitle" idx="1"/>
          </p:nvPr>
        </p:nvSpPr>
        <p:spPr>
          <a:xfrm>
            <a:off x="-6927" y="764798"/>
            <a:ext cx="9144001" cy="1197352"/>
          </a:xfrm>
        </p:spPr>
        <p:txBody>
          <a:bodyPr/>
          <a:lstStyle/>
          <a:p>
            <a:pPr algn="just" eaLnBrk="1" hangingPunct="1">
              <a:spcBef>
                <a:spcPct val="0"/>
              </a:spcBef>
            </a:pPr>
            <a:r>
              <a:rPr lang="en-US" altLang="en-US" sz="2800" b="1" dirty="0" err="1" smtClean="0">
                <a:solidFill>
                  <a:srgbClr val="FF0000"/>
                </a:solidFill>
                <a:latin typeface="Arial" panose="020B0604020202020204" pitchFamily="34" charset="0"/>
                <a:ea typeface="Tahoma" panose="020B0604030504040204" pitchFamily="34" charset="0"/>
                <a:cs typeface="Arial" panose="020B0604020202020204" pitchFamily="34" charset="0"/>
              </a:rPr>
              <a:t>Câu</a:t>
            </a:r>
            <a:r>
              <a:rPr lang="en-US" altLang="en-US" sz="2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FF0000"/>
                </a:solidFill>
                <a:latin typeface="Arial" panose="020B0604020202020204" pitchFamily="34" charset="0"/>
                <a:ea typeface="Tahoma" panose="020B0604030504040204" pitchFamily="34" charset="0"/>
                <a:cs typeface="Arial" panose="020B0604020202020204" pitchFamily="34" charset="0"/>
              </a:rPr>
              <a:t>hỏi</a:t>
            </a:r>
            <a:r>
              <a:rPr lang="en-US" altLang="en-US" sz="2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Kể</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các</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biến</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chứng</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khi</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người</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bệnh</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đặt</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ống</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thông</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tiểu</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dài</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 </a:t>
            </a:r>
            <a:r>
              <a:rPr lang="en-US" altLang="en-US" sz="2800" b="1" dirty="0" err="1" smtClean="0">
                <a:solidFill>
                  <a:srgbClr val="0000FF"/>
                </a:solidFill>
                <a:latin typeface="Arial" panose="020B0604020202020204" pitchFamily="34" charset="0"/>
                <a:ea typeface="Tahoma" panose="020B0604030504040204" pitchFamily="34" charset="0"/>
                <a:cs typeface="Arial" panose="020B0604020202020204" pitchFamily="34" charset="0"/>
              </a:rPr>
              <a:t>ngày</a:t>
            </a:r>
            <a:r>
              <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rPr>
              <a:t>?</a:t>
            </a:r>
            <a:endParaRPr lang="en-US" altLang="en-US" sz="2800" b="1" dirty="0" smtClean="0">
              <a:solidFill>
                <a:srgbClr val="0000FF"/>
              </a:solidFill>
              <a:latin typeface="Arial" panose="020B0604020202020204" pitchFamily="34" charset="0"/>
              <a:ea typeface="Tahoma" panose="020B0604030504040204" pitchFamily="34" charset="0"/>
              <a:cs typeface="Arial" panose="020B0604020202020204" pitchFamily="34" charset="0"/>
            </a:endParaRPr>
          </a:p>
          <a:p>
            <a:pPr eaLnBrk="1" hangingPunct="1"/>
            <a:endPar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endPar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r>
              <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endPar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endPar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r>
              <a:rPr lang="en-US" altLang="en-US" sz="28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8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68FBCB8A-7D16-493E-9DF5-4FBD743EC30D}" type="slidenum">
              <a:rPr lang="en-US" altLang="en-US">
                <a:solidFill>
                  <a:srgbClr val="898989"/>
                </a:solidFill>
              </a:rPr>
              <a:pPr eaLnBrk="1" hangingPunct="1"/>
              <a:t>2</a:t>
            </a:fld>
            <a:endParaRPr lang="en-US" altLang="en-US">
              <a:solidFill>
                <a:srgbClr val="898989"/>
              </a:solidFill>
            </a:endParaRPr>
          </a:p>
        </p:txBody>
      </p:sp>
      <p:pic>
        <p:nvPicPr>
          <p:cNvPr id="2" name="Picture 1"/>
          <p:cNvPicPr>
            <a:picLocks noChangeAspect="1"/>
          </p:cNvPicPr>
          <p:nvPr/>
        </p:nvPicPr>
        <p:blipFill rotWithShape="1">
          <a:blip r:embed="rId5"/>
          <a:srcRect b="18000"/>
          <a:stretch/>
        </p:blipFill>
        <p:spPr>
          <a:xfrm>
            <a:off x="2088573" y="2116435"/>
            <a:ext cx="4953000" cy="2644179"/>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VIDEO</a:t>
            </a:r>
            <a:endPar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6865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0965" name="Subtitle 2"/>
          <p:cNvSpPr>
            <a:spLocks noGrp="1"/>
          </p:cNvSpPr>
          <p:nvPr>
            <p:ph type="subTitle" idx="1"/>
          </p:nvPr>
        </p:nvSpPr>
        <p:spPr>
          <a:xfrm>
            <a:off x="0" y="1885950"/>
            <a:ext cx="8915400" cy="2038350"/>
          </a:xfrm>
        </p:spPr>
        <p:txBody>
          <a:bodyPr/>
          <a:lstStyle/>
          <a:p>
            <a:pPr eaLnBrk="1" hangingPunct="1">
              <a:lnSpc>
                <a:spcPct val="150000"/>
              </a:lnSpc>
              <a:spcBef>
                <a:spcPct val="0"/>
              </a:spcBef>
            </a:pPr>
            <a:r>
              <a:rPr lang="en-US" altLang="en-US" sz="4000" b="1" smtClean="0">
                <a:solidFill>
                  <a:srgbClr val="0000FF"/>
                </a:solidFill>
                <a:latin typeface="Arial" panose="020B0604020202020204" pitchFamily="34" charset="0"/>
                <a:cs typeface="Arial" panose="020B0604020202020204" pitchFamily="34" charset="0"/>
              </a:rPr>
              <a:t>KỸ THUẬT RỬA BÀNG QUANG</a:t>
            </a:r>
          </a:p>
        </p:txBody>
      </p:sp>
      <p:sp>
        <p:nvSpPr>
          <p:cNvPr id="4096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8B7B58B-F6F2-4445-9B46-AB9191D637CA}" type="slidenum">
              <a:rPr lang="en-US" altLang="en-US" sz="1200" smtClean="0">
                <a:solidFill>
                  <a:srgbClr val="898989"/>
                </a:solidFill>
              </a:rPr>
              <a:pPr>
                <a:spcBef>
                  <a:spcPct val="0"/>
                </a:spcBef>
                <a:buFontTx/>
                <a:buNone/>
              </a:pPr>
              <a:t>20</a:t>
            </a:fld>
            <a:endParaRPr lang="en-US" altLang="en-US" sz="1200" smtClean="0">
              <a:solidFill>
                <a:srgbClr val="898989"/>
              </a:solidFill>
            </a:endParaRPr>
          </a:p>
        </p:txBody>
      </p:sp>
    </p:spTree>
    <p:extLst>
      <p:ext uri="{BB962C8B-B14F-4D97-AF65-F5344CB8AC3E}">
        <p14:creationId xmlns:p14="http://schemas.microsoft.com/office/powerpoint/2010/main" val="2386394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dirty="0" smtClean="0">
                <a:solidFill>
                  <a:schemeClr val="bg1"/>
                </a:solidFill>
                <a:latin typeface="Tahoma" panose="020B0604030504040204" pitchFamily="34" charset="0"/>
                <a:cs typeface="Tahoma" panose="020B0604030504040204" pitchFamily="34" charset="0"/>
              </a:rPr>
              <a:t>CÂU HỎI </a:t>
            </a:r>
            <a:r>
              <a:rPr lang="en-US" altLang="en-US" sz="2800" b="1" dirty="0" smtClean="0">
                <a:solidFill>
                  <a:schemeClr val="bg1"/>
                </a:solidFill>
                <a:latin typeface="Tahoma" panose="020B0604030504040204" pitchFamily="34" charset="0"/>
                <a:cs typeface="Tahoma" panose="020B0604030504040204" pitchFamily="34" charset="0"/>
              </a:rPr>
              <a:t>7  </a:t>
            </a:r>
            <a:endParaRPr lang="en-US" altLang="en-US" sz="2800" b="1" dirty="0" smtClean="0">
              <a:solidFill>
                <a:schemeClr val="bg1"/>
              </a:solidFill>
              <a:latin typeface="Tahoma" panose="020B0604030504040204" pitchFamily="34" charset="0"/>
              <a:cs typeface="Tahoma" panose="020B0604030504040204" pitchFamily="34" charset="0"/>
            </a:endParaRPr>
          </a:p>
        </p:txBody>
      </p:sp>
      <p:sp>
        <p:nvSpPr>
          <p:cNvPr id="6" name="Subtitle 2"/>
          <p:cNvSpPr>
            <a:spLocks noGrp="1"/>
          </p:cNvSpPr>
          <p:nvPr>
            <p:ph type="subTitle" idx="1"/>
          </p:nvPr>
        </p:nvSpPr>
        <p:spPr>
          <a:xfrm>
            <a:off x="152400" y="666750"/>
            <a:ext cx="8991600" cy="4267200"/>
          </a:xfrm>
        </p:spPr>
        <p:txBody>
          <a:bodyPr rtlCol="0">
            <a:noAutofit/>
          </a:bodyPr>
          <a:lstStyle/>
          <a:p>
            <a:pPr algn="l" eaLnBrk="1" fontAlgn="auto" hangingPunct="1">
              <a:spcAft>
                <a:spcPts val="0"/>
              </a:spcAft>
              <a:defRPr/>
            </a:pPr>
            <a:endParaRPr lang="en-US" dirty="0" smtClean="0">
              <a:solidFill>
                <a:srgbClr val="0000FF"/>
              </a:solidFill>
              <a:latin typeface="Arial" pitchFamily="34" charset="0"/>
              <a:cs typeface="Arial" pitchFamily="34" charset="0"/>
            </a:endParaRPr>
          </a:p>
          <a:p>
            <a:pPr eaLnBrk="1" fontAlgn="auto" hangingPunct="1">
              <a:spcAft>
                <a:spcPts val="0"/>
              </a:spcAft>
              <a:defRPr/>
            </a:pPr>
            <a:endParaRPr lang="en-US" dirty="0" smtClean="0">
              <a:solidFill>
                <a:schemeClr val="tx2">
                  <a:lumMod val="50000"/>
                </a:schemeClr>
              </a:solidFill>
              <a:latin typeface="Arial" pitchFamily="34" charset="0"/>
              <a:cs typeface="Arial" pitchFamily="34" charset="0"/>
            </a:endParaRPr>
          </a:p>
          <a:p>
            <a:pPr eaLnBrk="1" fontAlgn="auto" hangingPunct="1">
              <a:lnSpc>
                <a:spcPct val="150000"/>
              </a:lnSpc>
              <a:spcAft>
                <a:spcPts val="0"/>
              </a:spcAft>
              <a:defRPr/>
            </a:pPr>
            <a:r>
              <a:rPr lang="en-US" sz="3000" b="1" dirty="0" err="1" smtClean="0">
                <a:solidFill>
                  <a:srgbClr val="0000FF"/>
                </a:solidFill>
                <a:latin typeface="Arial" pitchFamily="34" charset="0"/>
                <a:cs typeface="Arial" pitchFamily="34" charset="0"/>
              </a:rPr>
              <a:t>Hãy</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kể</a:t>
            </a:r>
            <a:r>
              <a:rPr lang="en-US" sz="3000" b="1" dirty="0" smtClean="0">
                <a:solidFill>
                  <a:srgbClr val="0000FF"/>
                </a:solidFill>
                <a:latin typeface="Arial" pitchFamily="34" charset="0"/>
                <a:cs typeface="Arial" pitchFamily="34" charset="0"/>
              </a:rPr>
              <a:t> tai </a:t>
            </a:r>
            <a:r>
              <a:rPr lang="en-US" sz="3000" b="1" dirty="0" err="1" smtClean="0">
                <a:solidFill>
                  <a:srgbClr val="0000FF"/>
                </a:solidFill>
                <a:latin typeface="Arial" pitchFamily="34" charset="0"/>
                <a:cs typeface="Arial" pitchFamily="34" charset="0"/>
              </a:rPr>
              <a:t>biến</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có</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thể</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gặp</a:t>
            </a:r>
            <a:r>
              <a:rPr lang="en-US" sz="3000" b="1" dirty="0" smtClean="0">
                <a:solidFill>
                  <a:srgbClr val="0000FF"/>
                </a:solidFill>
                <a:latin typeface="Arial" pitchFamily="34" charset="0"/>
                <a:cs typeface="Arial" pitchFamily="34" charset="0"/>
              </a:rPr>
              <a:t> </a:t>
            </a:r>
          </a:p>
          <a:p>
            <a:pPr eaLnBrk="1" fontAlgn="auto" hangingPunct="1">
              <a:lnSpc>
                <a:spcPct val="150000"/>
              </a:lnSpc>
              <a:spcAft>
                <a:spcPts val="0"/>
              </a:spcAft>
              <a:defRPr/>
            </a:pPr>
            <a:r>
              <a:rPr lang="en-US" sz="3000" b="1" dirty="0" err="1" smtClean="0">
                <a:solidFill>
                  <a:srgbClr val="0000FF"/>
                </a:solidFill>
                <a:latin typeface="Arial" pitchFamily="34" charset="0"/>
                <a:cs typeface="Arial" pitchFamily="34" charset="0"/>
              </a:rPr>
              <a:t>khi</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rửa</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bàng</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quang</a:t>
            </a:r>
            <a:r>
              <a:rPr lang="en-US" sz="3000" b="1" dirty="0" smtClean="0">
                <a:solidFill>
                  <a:srgbClr val="0000FF"/>
                </a:solidFill>
                <a:latin typeface="Arial" pitchFamily="34" charset="0"/>
                <a:cs typeface="Arial" pitchFamily="34" charset="0"/>
              </a:rPr>
              <a:t> </a:t>
            </a:r>
            <a:r>
              <a:rPr lang="en-US" sz="3000" b="1" dirty="0" err="1" smtClean="0">
                <a:solidFill>
                  <a:srgbClr val="0000FF"/>
                </a:solidFill>
                <a:latin typeface="Arial" pitchFamily="34" charset="0"/>
                <a:cs typeface="Arial" pitchFamily="34" charset="0"/>
              </a:rPr>
              <a:t>cho</a:t>
            </a:r>
            <a:r>
              <a:rPr lang="en-US" sz="3000" b="1" dirty="0" smtClean="0">
                <a:solidFill>
                  <a:srgbClr val="0000FF"/>
                </a:solidFill>
                <a:latin typeface="Arial" pitchFamily="34" charset="0"/>
                <a:cs typeface="Arial" pitchFamily="34" charset="0"/>
              </a:rPr>
              <a:t> NB? </a:t>
            </a:r>
            <a:endParaRPr lang="en-US" sz="3000" dirty="0">
              <a:solidFill>
                <a:srgbClr val="000099"/>
              </a:solidFill>
              <a:latin typeface="Arial"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199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49A2BC-9747-4EE9-BF43-AFAEC147C914}" type="slidenum">
              <a:rPr lang="en-US" altLang="en-US" sz="1200" smtClean="0">
                <a:solidFill>
                  <a:srgbClr val="898989"/>
                </a:solidFill>
              </a:rPr>
              <a:pPr>
                <a:spcBef>
                  <a:spcPct val="0"/>
                </a:spcBef>
                <a:buFontTx/>
                <a:buNone/>
              </a:pPr>
              <a:t>21</a:t>
            </a:fld>
            <a:endParaRPr lang="en-US" altLang="en-US" sz="1200" smtClean="0">
              <a:solidFill>
                <a:srgbClr val="898989"/>
              </a:solidFill>
            </a:endParaRPr>
          </a:p>
        </p:txBody>
      </p:sp>
    </p:spTree>
    <p:extLst>
      <p:ext uri="{BB962C8B-B14F-4D97-AF65-F5344CB8AC3E}">
        <p14:creationId xmlns:p14="http://schemas.microsoft.com/office/powerpoint/2010/main" val="33766553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4763"/>
            <a:ext cx="9144000" cy="68580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2400" b="1">
                <a:solidFill>
                  <a:schemeClr val="bg1"/>
                </a:solidFill>
                <a:latin typeface="Tahoma" panose="020B0604030504040204" pitchFamily="34" charset="0"/>
                <a:cs typeface="Tahoma" panose="020B0604030504040204" pitchFamily="34" charset="0"/>
              </a:rPr>
              <a:t>7. TAI BIẾN, DẤU HIỆU, ĐỀ PHÒNG VÀ XỬ TRÍ</a:t>
            </a:r>
          </a:p>
        </p:txBody>
      </p:sp>
      <p:graphicFrame>
        <p:nvGraphicFramePr>
          <p:cNvPr id="25645" name="Group 45"/>
          <p:cNvGraphicFramePr>
            <a:graphicFrameLocks noGrp="1"/>
          </p:cNvGraphicFramePr>
          <p:nvPr/>
        </p:nvGraphicFramePr>
        <p:xfrm>
          <a:off x="0" y="695325"/>
          <a:ext cx="9144000" cy="4384675"/>
        </p:xfrm>
        <a:graphic>
          <a:graphicData uri="http://schemas.openxmlformats.org/drawingml/2006/table">
            <a:tbl>
              <a:tblPr/>
              <a:tblGrid>
                <a:gridCol w="15240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736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TAI BIẾN</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DẤU HIỆU</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ĐỀ PHÒNG</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cs typeface="Arial" charset="0"/>
                        </a:rPr>
                        <a:t>XỬ TRÍ</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171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1. </a:t>
                      </a:r>
                      <a:r>
                        <a:rPr kumimoji="0" lang="en-US" sz="2000" b="0" i="0" u="none" strike="noStrike" cap="none" normalizeH="0" baseline="0" dirty="0" err="1" smtClean="0">
                          <a:ln>
                            <a:noFill/>
                          </a:ln>
                          <a:solidFill>
                            <a:srgbClr val="0000FF"/>
                          </a:solidFill>
                          <a:effectLst/>
                          <a:latin typeface="Arial" charset="0"/>
                          <a:cs typeface="Arial" charset="0"/>
                        </a:rPr>
                        <a:t>Hạ</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thân</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nhiệt</a:t>
                      </a:r>
                      <a:r>
                        <a:rPr kumimoji="0" lang="en-US" sz="2000" b="0" i="0" u="none" strike="noStrike" cap="none" normalizeH="0" baseline="0" dirty="0" smtClean="0">
                          <a:ln>
                            <a:noFill/>
                          </a:ln>
                          <a:solidFill>
                            <a:srgbClr val="0000FF"/>
                          </a:solidFill>
                          <a:effectLst/>
                          <a:latin typeface="Arial" charset="0"/>
                          <a:cs typeface="Arial" charset="0"/>
                        </a:rPr>
                        <a:t> </a:t>
                      </a:r>
                    </a:p>
                  </a:txBody>
                  <a:tcPr marT="34311" marB="343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NB </a:t>
                      </a:r>
                      <a:r>
                        <a:rPr kumimoji="0" lang="en-US" sz="2000" b="0" i="0" u="none" strike="noStrike" cap="none" normalizeH="0" baseline="0" dirty="0" err="1" smtClean="0">
                          <a:ln>
                            <a:noFill/>
                          </a:ln>
                          <a:solidFill>
                            <a:srgbClr val="0000FF"/>
                          </a:solidFill>
                          <a:effectLst/>
                          <a:latin typeface="Arial" charset="0"/>
                          <a:cs typeface="Arial" charset="0"/>
                        </a:rPr>
                        <a:t>lạnh</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rét</a:t>
                      </a:r>
                      <a:r>
                        <a:rPr kumimoji="0" lang="en-US" sz="2000" b="0" i="0" u="none" strike="noStrike" cap="none" normalizeH="0" baseline="0" dirty="0" smtClean="0">
                          <a:ln>
                            <a:noFill/>
                          </a:ln>
                          <a:solidFill>
                            <a:srgbClr val="0000FF"/>
                          </a:solidFill>
                          <a:effectLst/>
                          <a:latin typeface="Arial" charset="0"/>
                          <a:cs typeface="Arial" charset="0"/>
                        </a:rPr>
                        <a:t> run</a:t>
                      </a:r>
                    </a:p>
                  </a:txBody>
                  <a:tcPr marT="34311" marB="343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Làm</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ấm</a:t>
                      </a:r>
                      <a:r>
                        <a:rPr kumimoji="0" lang="en-US" sz="2000" b="0" i="0" u="none" strike="noStrike" cap="none" normalizeH="0" baseline="0" dirty="0" smtClean="0">
                          <a:ln>
                            <a:noFill/>
                          </a:ln>
                          <a:solidFill>
                            <a:srgbClr val="0000FF"/>
                          </a:solidFill>
                          <a:effectLst/>
                          <a:latin typeface="Arial" pitchFamily="34" charset="0"/>
                          <a:cs typeface="Arial" pitchFamily="34" charset="0"/>
                        </a:rPr>
                        <a:t> dung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dịch</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rửa</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p>
                  </a:txBody>
                  <a:tcPr marT="34311" marB="343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Ủ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ấm</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cho</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người</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bệnh</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1"/>
                  </a:ext>
                </a:extLst>
              </a:tr>
              <a:tr h="8383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2. </a:t>
                      </a:r>
                      <a:r>
                        <a:rPr kumimoji="0" lang="en-US" sz="2000" b="0" i="0" u="none" strike="noStrike" cap="none" normalizeH="0" baseline="0" dirty="0" err="1" smtClean="0">
                          <a:ln>
                            <a:noFill/>
                          </a:ln>
                          <a:solidFill>
                            <a:srgbClr val="0000FF"/>
                          </a:solidFill>
                          <a:effectLst/>
                          <a:latin typeface="Arial" charset="0"/>
                          <a:cs typeface="Arial" charset="0"/>
                        </a:rPr>
                        <a:t>Nhiễm</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khuẩn</a:t>
                      </a:r>
                      <a:r>
                        <a:rPr kumimoji="0" lang="en-US" sz="2000" b="0" i="0" u="none" strike="noStrike" cap="none" normalizeH="0" baseline="0" dirty="0" smtClean="0">
                          <a:ln>
                            <a:noFill/>
                          </a:ln>
                          <a:solidFill>
                            <a:srgbClr val="0000FF"/>
                          </a:solidFill>
                          <a:effectLst/>
                          <a:latin typeface="Arial" charset="0"/>
                          <a:cs typeface="Arial" charset="0"/>
                        </a:rPr>
                        <a:t> </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NB </a:t>
                      </a:r>
                      <a:r>
                        <a:rPr kumimoji="0" lang="en-US" sz="2000" b="0" i="0" u="none" strike="noStrike" cap="none" normalizeH="0" baseline="0" dirty="0" err="1" smtClean="0">
                          <a:ln>
                            <a:noFill/>
                          </a:ln>
                          <a:solidFill>
                            <a:srgbClr val="0000FF"/>
                          </a:solidFill>
                          <a:effectLst/>
                          <a:latin typeface="Arial" charset="0"/>
                          <a:cs typeface="Arial" charset="0"/>
                        </a:rPr>
                        <a:t>sốt</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có</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dấu</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hiệu</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nhiễm</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trùng</a:t>
                      </a:r>
                      <a:endParaRPr kumimoji="0" lang="en-US" sz="2000" b="0" i="0" u="none" strike="noStrike" cap="none" normalizeH="0" baseline="0" dirty="0" smtClean="0">
                        <a:ln>
                          <a:noFill/>
                        </a:ln>
                        <a:solidFill>
                          <a:srgbClr val="0000FF"/>
                        </a:solidFill>
                        <a:effectLst/>
                        <a:latin typeface="Arial" charset="0"/>
                        <a:cs typeface="Arial"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Đảm</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bảo</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vô</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khuẩn</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khi</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thực</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hiện</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kỹ</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thuật</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Thực</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hiện</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kháng</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sinh</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theo</a:t>
                      </a:r>
                      <a:r>
                        <a:rPr kumimoji="0" lang="en-US" sz="2000" b="0" i="0" u="none" strike="noStrike" cap="none" normalizeH="0" baseline="0" dirty="0" smtClean="0">
                          <a:ln>
                            <a:noFill/>
                          </a:ln>
                          <a:solidFill>
                            <a:srgbClr val="0000FF"/>
                          </a:solidFill>
                          <a:effectLst/>
                          <a:latin typeface="Arial" pitchFamily="34" charset="0"/>
                          <a:cs typeface="Arial" pitchFamily="34" charset="0"/>
                        </a:rPr>
                        <a:t> y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lệnh</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2"/>
                  </a:ext>
                </a:extLst>
              </a:tr>
              <a:tr h="1066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3. </a:t>
                      </a:r>
                      <a:r>
                        <a:rPr kumimoji="0" lang="en-US" sz="2000" b="0" i="0" u="none" strike="noStrike" cap="none" normalizeH="0" baseline="0" dirty="0" err="1" smtClean="0">
                          <a:ln>
                            <a:noFill/>
                          </a:ln>
                          <a:solidFill>
                            <a:srgbClr val="0000FF"/>
                          </a:solidFill>
                          <a:effectLst/>
                          <a:latin typeface="Arial" charset="0"/>
                          <a:cs typeface="Arial" charset="0"/>
                        </a:rPr>
                        <a:t>Chảy</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máu</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bất</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thường</a:t>
                      </a:r>
                      <a:endParaRPr kumimoji="0" lang="en-US" sz="2000" b="0" i="0" u="none" strike="noStrike" cap="none" normalizeH="0" baseline="0" dirty="0" smtClean="0">
                        <a:ln>
                          <a:noFill/>
                        </a:ln>
                        <a:solidFill>
                          <a:srgbClr val="0000FF"/>
                        </a:solidFill>
                        <a:effectLst/>
                        <a:latin typeface="Arial" charset="0"/>
                        <a:cs typeface="Arial"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charset="0"/>
                          <a:cs typeface="Arial" charset="0"/>
                        </a:rPr>
                        <a:t>Dịch</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chảy</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ra</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có</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máu</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đỏ</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tươi</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bất</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thường</a:t>
                      </a:r>
                      <a:endParaRPr kumimoji="0" lang="en-US" sz="2000" b="0" i="0" u="none" strike="noStrike" cap="none" normalizeH="0" baseline="0" dirty="0" smtClean="0">
                        <a:ln>
                          <a:noFill/>
                        </a:ln>
                        <a:solidFill>
                          <a:srgbClr val="0000FF"/>
                        </a:solidFill>
                        <a:effectLst/>
                        <a:latin typeface="Arial" charset="0"/>
                        <a:cs typeface="Arial"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Thực</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hiện</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bơm</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rửa</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nhẹ</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nhàng</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Báo</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bác</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sỹ</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0" i="0" u="none" strike="noStrike" cap="none" normalizeH="0" baseline="0" dirty="0" smtClean="0">
                          <a:ln>
                            <a:noFill/>
                          </a:ln>
                          <a:solidFill>
                            <a:srgbClr val="0000FF"/>
                          </a:solidFill>
                          <a:effectLst/>
                          <a:latin typeface="Arial" pitchFamily="34" charset="0"/>
                          <a:cs typeface="Arial" pitchFamily="34" charset="0"/>
                        </a:rPr>
                        <a:t>Theo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dõi</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sát</a:t>
                      </a:r>
                      <a:r>
                        <a:rPr kumimoji="0" lang="en-US" sz="2000" b="0" i="0" u="none" strike="noStrike" cap="none" normalizeH="0" baseline="0" dirty="0" smtClean="0">
                          <a:ln>
                            <a:noFill/>
                          </a:ln>
                          <a:solidFill>
                            <a:srgbClr val="0000FF"/>
                          </a:solidFill>
                          <a:effectLst/>
                          <a:latin typeface="Arial" pitchFamily="34" charset="0"/>
                          <a:cs typeface="Arial" pitchFamily="34" charset="0"/>
                        </a:rPr>
                        <a:t> NB</a:t>
                      </a:r>
                    </a:p>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kumimoji="0" lang="en-US" sz="2000" b="0" i="0" u="none" strike="noStrike" cap="none" normalizeH="0" baseline="0" dirty="0" err="1" smtClean="0">
                          <a:ln>
                            <a:noFill/>
                          </a:ln>
                          <a:solidFill>
                            <a:srgbClr val="0000FF"/>
                          </a:solidFill>
                          <a:effectLst/>
                          <a:latin typeface="Arial" pitchFamily="34" charset="0"/>
                          <a:cs typeface="Arial" pitchFamily="34" charset="0"/>
                        </a:rPr>
                        <a:t>Thực</a:t>
                      </a:r>
                      <a:r>
                        <a:rPr kumimoji="0" lang="en-US" sz="2000" b="0" i="0" u="none" strike="noStrike" cap="none" normalizeH="0" baseline="0" dirty="0" smtClean="0">
                          <a:ln>
                            <a:noFill/>
                          </a:ln>
                          <a:solidFill>
                            <a:srgbClr val="0000FF"/>
                          </a:solidFill>
                          <a:effectLst/>
                          <a:latin typeface="Arial" pitchFamily="34" charset="0"/>
                          <a:cs typeface="Arial" pitchFamily="34" charset="0"/>
                        </a:rPr>
                        <a:t>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hiện</a:t>
                      </a:r>
                      <a:r>
                        <a:rPr kumimoji="0" lang="en-US" sz="2000" b="0" i="0" u="none" strike="noStrike" cap="none" normalizeH="0" baseline="0" dirty="0" smtClean="0">
                          <a:ln>
                            <a:noFill/>
                          </a:ln>
                          <a:solidFill>
                            <a:srgbClr val="0000FF"/>
                          </a:solidFill>
                          <a:effectLst/>
                          <a:latin typeface="Arial" pitchFamily="34" charset="0"/>
                          <a:cs typeface="Arial" pitchFamily="34" charset="0"/>
                        </a:rPr>
                        <a:t> y </a:t>
                      </a:r>
                      <a:r>
                        <a:rPr kumimoji="0" lang="en-US" sz="2000" b="0" i="0" u="none" strike="noStrike" cap="none" normalizeH="0" baseline="0" dirty="0" err="1" smtClean="0">
                          <a:ln>
                            <a:noFill/>
                          </a:ln>
                          <a:solidFill>
                            <a:srgbClr val="0000FF"/>
                          </a:solidFill>
                          <a:effectLst/>
                          <a:latin typeface="Arial" pitchFamily="34" charset="0"/>
                          <a:cs typeface="Arial" pitchFamily="34" charset="0"/>
                        </a:rPr>
                        <a:t>lệnh</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3"/>
                  </a:ext>
                </a:extLst>
              </a:tr>
              <a:tr h="12885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4. </a:t>
                      </a:r>
                      <a:r>
                        <a:rPr kumimoji="0" lang="en-US" sz="2000" b="0" i="0" u="none" strike="noStrike" cap="none" normalizeH="0" baseline="0" dirty="0" err="1" smtClean="0">
                          <a:ln>
                            <a:noFill/>
                          </a:ln>
                          <a:solidFill>
                            <a:srgbClr val="0000FF"/>
                          </a:solidFill>
                          <a:effectLst/>
                          <a:latin typeface="Arial" charset="0"/>
                          <a:cs typeface="Arial" charset="0"/>
                        </a:rPr>
                        <a:t>Tắc</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ống</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sonde</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trong</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rửa</a:t>
                      </a:r>
                      <a:r>
                        <a:rPr kumimoji="0" lang="en-US" sz="2000" b="0" i="0" u="none" strike="noStrike" cap="none" normalizeH="0" baseline="0" dirty="0" smtClean="0">
                          <a:ln>
                            <a:noFill/>
                          </a:ln>
                          <a:solidFill>
                            <a:srgbClr val="0000FF"/>
                          </a:solidFill>
                          <a:effectLst/>
                          <a:latin typeface="Arial" charset="0"/>
                          <a:cs typeface="Arial" charset="0"/>
                        </a:rPr>
                        <a:t> BQ </a:t>
                      </a:r>
                      <a:r>
                        <a:rPr kumimoji="0" lang="en-US" sz="2000" b="0" i="0" u="none" strike="noStrike" cap="none" normalizeH="0" baseline="0" dirty="0" err="1" smtClean="0">
                          <a:ln>
                            <a:noFill/>
                          </a:ln>
                          <a:solidFill>
                            <a:srgbClr val="0000FF"/>
                          </a:solidFill>
                          <a:effectLst/>
                          <a:latin typeface="Arial" charset="0"/>
                          <a:cs typeface="Arial" charset="0"/>
                        </a:rPr>
                        <a:t>liên</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tục</a:t>
                      </a:r>
                      <a:endParaRPr kumimoji="0" lang="en-US" sz="2000" b="0" i="0" u="none" strike="noStrike" cap="none" normalizeH="0" baseline="0" dirty="0" smtClean="0">
                        <a:ln>
                          <a:noFill/>
                        </a:ln>
                        <a:solidFill>
                          <a:srgbClr val="0000FF"/>
                        </a:solidFill>
                        <a:effectLst/>
                        <a:latin typeface="Arial" charset="0"/>
                        <a:cs typeface="Arial"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FF"/>
                          </a:solidFill>
                          <a:effectLst/>
                          <a:latin typeface="Arial" charset="0"/>
                          <a:cs typeface="Arial" charset="0"/>
                        </a:rPr>
                        <a:t>Dịch</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chảy</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vào</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nhưng</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không</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có</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dịch</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chảy</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ra</a:t>
                      </a:r>
                      <a:endParaRPr kumimoji="0" lang="en-US" sz="2000" b="0" i="0" u="none" strike="noStrike" cap="none" normalizeH="0" baseline="0" dirty="0" smtClean="0">
                        <a:ln>
                          <a:noFill/>
                        </a:ln>
                        <a:solidFill>
                          <a:srgbClr val="0000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FF"/>
                          </a:solidFill>
                          <a:effectLst/>
                          <a:latin typeface="Arial" charset="0"/>
                          <a:cs typeface="Arial" charset="0"/>
                        </a:rPr>
                        <a:t>NB </a:t>
                      </a:r>
                      <a:r>
                        <a:rPr kumimoji="0" lang="en-US" sz="2000" b="0" i="0" u="none" strike="noStrike" cap="none" normalizeH="0" baseline="0" dirty="0" err="1" smtClean="0">
                          <a:ln>
                            <a:noFill/>
                          </a:ln>
                          <a:solidFill>
                            <a:srgbClr val="0000FF"/>
                          </a:solidFill>
                          <a:effectLst/>
                          <a:latin typeface="Arial" charset="0"/>
                          <a:cs typeface="Arial" charset="0"/>
                        </a:rPr>
                        <a:t>đau</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có</a:t>
                      </a:r>
                      <a:r>
                        <a:rPr kumimoji="0" lang="en-US" sz="2000" b="0" i="0" u="none" strike="noStrike" cap="none" normalizeH="0" baseline="0" dirty="0" smtClean="0">
                          <a:ln>
                            <a:noFill/>
                          </a:ln>
                          <a:solidFill>
                            <a:srgbClr val="0000FF"/>
                          </a:solidFill>
                          <a:effectLst/>
                          <a:latin typeface="Arial" charset="0"/>
                          <a:cs typeface="Arial" charset="0"/>
                        </a:rPr>
                        <a:t> </a:t>
                      </a:r>
                      <a:r>
                        <a:rPr kumimoji="0" lang="en-US" sz="2000" b="0" i="0" u="none" strike="noStrike" cap="none" normalizeH="0" baseline="0" dirty="0" err="1" smtClean="0">
                          <a:ln>
                            <a:noFill/>
                          </a:ln>
                          <a:solidFill>
                            <a:srgbClr val="0000FF"/>
                          </a:solidFill>
                          <a:effectLst/>
                          <a:latin typeface="Arial" charset="0"/>
                          <a:cs typeface="Arial" charset="0"/>
                        </a:rPr>
                        <a:t>cầu</a:t>
                      </a:r>
                      <a:r>
                        <a:rPr kumimoji="0" lang="en-US" sz="2000" b="0" i="0" u="none" strike="noStrike" cap="none" normalizeH="0" baseline="0" dirty="0" smtClean="0">
                          <a:ln>
                            <a:noFill/>
                          </a:ln>
                          <a:solidFill>
                            <a:srgbClr val="0000FF"/>
                          </a:solidFill>
                          <a:effectLst/>
                          <a:latin typeface="Arial" charset="0"/>
                          <a:cs typeface="Arial" charset="0"/>
                        </a:rPr>
                        <a:t> BQ</a:t>
                      </a: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Đảm</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bảo</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dịch</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chảy</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liên</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tục</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trong</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hệ</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thống</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rửa</a:t>
                      </a:r>
                      <a:r>
                        <a:rPr kumimoji="0" lang="en-US" sz="2000" b="0" i="0" u="none" strike="noStrike" kern="1200" cap="none" normalizeH="0" baseline="0" dirty="0" smtClean="0">
                          <a:ln>
                            <a:noFill/>
                          </a:ln>
                          <a:solidFill>
                            <a:srgbClr val="0000FF"/>
                          </a:solidFill>
                          <a:effectLst/>
                          <a:latin typeface="Arial" pitchFamily="34" charset="0"/>
                          <a:ea typeface="+mn-ea"/>
                          <a:cs typeface="Arial" pitchFamily="34" charset="0"/>
                        </a:rPr>
                        <a:t> </a:t>
                      </a:r>
                      <a:r>
                        <a:rPr kumimoji="0" lang="en-US" sz="2000" b="0" i="0" u="none" strike="noStrike" kern="1200" cap="none" normalizeH="0" baseline="0" dirty="0" err="1" smtClean="0">
                          <a:ln>
                            <a:noFill/>
                          </a:ln>
                          <a:solidFill>
                            <a:srgbClr val="0000FF"/>
                          </a:solidFill>
                          <a:effectLst/>
                          <a:latin typeface="Arial" pitchFamily="34" charset="0"/>
                          <a:ea typeface="+mn-ea"/>
                          <a:cs typeface="Arial" pitchFamily="34" charset="0"/>
                        </a:rPr>
                        <a:t>kín</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VnCommercial Script" pitchFamily="34" charset="0"/>
                        <a:buNone/>
                        <a:tabLst/>
                      </a:pPr>
                      <a:r>
                        <a:rPr lang="en-US" sz="2000" b="0" kern="1200" dirty="0" err="1" smtClean="0">
                          <a:solidFill>
                            <a:srgbClr val="0000FF"/>
                          </a:solidFill>
                          <a:effectLst/>
                          <a:latin typeface="Arial" pitchFamily="34" charset="0"/>
                          <a:ea typeface="+mn-ea"/>
                          <a:cs typeface="Arial" pitchFamily="34" charset="0"/>
                        </a:rPr>
                        <a:t>Thay</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sonde</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bàng</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quang</a:t>
                      </a:r>
                      <a:r>
                        <a:rPr lang="en-US" sz="2000" b="0" kern="1200" baseline="0" dirty="0" smtClean="0">
                          <a:solidFill>
                            <a:srgbClr val="0000FF"/>
                          </a:solidFill>
                          <a:effectLst/>
                          <a:latin typeface="Arial" pitchFamily="34" charset="0"/>
                          <a:ea typeface="+mn-ea"/>
                          <a:cs typeface="Arial" pitchFamily="34" charset="0"/>
                        </a:rPr>
                        <a:t> (TYL) </a:t>
                      </a:r>
                      <a:r>
                        <a:rPr lang="en-US" sz="2000" b="0" kern="1200" baseline="0" dirty="0" err="1" smtClean="0">
                          <a:solidFill>
                            <a:srgbClr val="0000FF"/>
                          </a:solidFill>
                          <a:effectLst/>
                          <a:latin typeface="Arial" pitchFamily="34" charset="0"/>
                          <a:ea typeface="+mn-ea"/>
                          <a:cs typeface="Arial" pitchFamily="34" charset="0"/>
                        </a:rPr>
                        <a:t>nếu</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bơm</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thông</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không</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hiệu</a:t>
                      </a:r>
                      <a:r>
                        <a:rPr lang="en-US" sz="2000" b="0" kern="1200" baseline="0" dirty="0" smtClean="0">
                          <a:solidFill>
                            <a:srgbClr val="0000FF"/>
                          </a:solidFill>
                          <a:effectLst/>
                          <a:latin typeface="Arial" pitchFamily="34" charset="0"/>
                          <a:ea typeface="+mn-ea"/>
                          <a:cs typeface="Arial" pitchFamily="34" charset="0"/>
                        </a:rPr>
                        <a:t> </a:t>
                      </a:r>
                      <a:r>
                        <a:rPr lang="en-US" sz="2000" b="0" kern="1200" baseline="0" dirty="0" err="1" smtClean="0">
                          <a:solidFill>
                            <a:srgbClr val="0000FF"/>
                          </a:solidFill>
                          <a:effectLst/>
                          <a:latin typeface="Arial" pitchFamily="34" charset="0"/>
                          <a:ea typeface="+mn-ea"/>
                          <a:cs typeface="Arial" pitchFamily="34" charset="0"/>
                        </a:rPr>
                        <a:t>quả</a:t>
                      </a:r>
                      <a:r>
                        <a:rPr lang="en-US" sz="2000" b="0" kern="1200" dirty="0" smtClean="0">
                          <a:solidFill>
                            <a:srgbClr val="0000FF"/>
                          </a:solidFill>
                          <a:effectLst/>
                          <a:latin typeface="Arial" pitchFamily="34" charset="0"/>
                          <a:ea typeface="+mn-ea"/>
                          <a:cs typeface="Arial" pitchFamily="34" charset="0"/>
                        </a:rPr>
                        <a:t>.</a:t>
                      </a:r>
                      <a:endParaRPr kumimoji="0" lang="en-US" sz="2000" b="0" i="0" u="none" strike="noStrike" cap="none" normalizeH="0" baseline="0" dirty="0" smtClean="0">
                        <a:ln>
                          <a:noFill/>
                        </a:ln>
                        <a:solidFill>
                          <a:srgbClr val="0000FF"/>
                        </a:solidFill>
                        <a:effectLst/>
                        <a:latin typeface="Arial" pitchFamily="34" charset="0"/>
                        <a:cs typeface="Arial" pitchFamily="34" charset="0"/>
                      </a:endParaRPr>
                    </a:p>
                  </a:txBody>
                  <a:tcPr marT="34311" marB="343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0004"/>
                  </a:ext>
                </a:extLst>
              </a:tr>
            </a:tbl>
          </a:graphicData>
        </a:graphic>
      </p:graphicFrame>
      <p:pic>
        <p:nvPicPr>
          <p:cNvPr id="4" name="Picture 3" descr="D:\ảnh\LOGO bachmai.jpg"/>
          <p:cNvPicPr>
            <a:picLocks noChangeAspect="1" noChangeArrowheads="1"/>
          </p:cNvPicPr>
          <p:nvPr/>
        </p:nvPicPr>
        <p:blipFill>
          <a:blip r:embed="rId2"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94631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8. LƯU Ý </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382000" y="0"/>
            <a:ext cx="685800"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76200" y="0"/>
            <a:ext cx="685800" cy="6858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45062" name="Subtitle 2"/>
          <p:cNvSpPr txBox="1">
            <a:spLocks/>
          </p:cNvSpPr>
          <p:nvPr/>
        </p:nvSpPr>
        <p:spPr bwMode="auto">
          <a:xfrm>
            <a:off x="381000" y="120015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gn="just" eaLnBrk="1" hangingPunct="1">
              <a:buFont typeface="Wingdings" panose="05000000000000000000" pitchFamily="2" charset="2"/>
              <a:buChar char="ü"/>
            </a:pPr>
            <a:endParaRPr lang="en-US" altLang="en-US" sz="3200">
              <a:latin typeface="Times New Roman" panose="02020603050405020304" pitchFamily="18" charset="0"/>
              <a:ea typeface="Tahoma" panose="020B0604030504040204" pitchFamily="34" charset="0"/>
              <a:cs typeface="Times New Roman" panose="02020603050405020304" pitchFamily="18" charset="0"/>
            </a:endParaRPr>
          </a:p>
        </p:txBody>
      </p:sp>
      <p:sp>
        <p:nvSpPr>
          <p:cNvPr id="45063" name="Subtitle 2"/>
          <p:cNvSpPr txBox="1">
            <a:spLocks/>
          </p:cNvSpPr>
          <p:nvPr/>
        </p:nvSpPr>
        <p:spPr bwMode="auto">
          <a:xfrm>
            <a:off x="228600" y="114300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5064" name="Subtitle 2"/>
          <p:cNvSpPr txBox="1">
            <a:spLocks/>
          </p:cNvSpPr>
          <p:nvPr/>
        </p:nvSpPr>
        <p:spPr bwMode="auto">
          <a:xfrm>
            <a:off x="76200" y="590550"/>
            <a:ext cx="89154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0"/>
              </a:spcBef>
              <a:buFont typeface="Wingdings" panose="05000000000000000000" pitchFamily="2" charset="2"/>
              <a:buChar char="Ø"/>
            </a:pPr>
            <a:r>
              <a:rPr lang="en-US" altLang="en-US" sz="2500">
                <a:solidFill>
                  <a:srgbClr val="0000FF"/>
                </a:solidFill>
                <a:latin typeface="Arial" panose="020B0604020202020204" pitchFamily="34" charset="0"/>
                <a:ea typeface="Tahoma" panose="020B0604030504040204" pitchFamily="34" charset="0"/>
                <a:cs typeface="Arial" panose="020B0604020202020204" pitchFamily="34" charset="0"/>
              </a:rPr>
              <a:t>Thực hiện đúng y lệnh: loại dịch, số lượng, tốc độ.</a:t>
            </a:r>
          </a:p>
          <a:p>
            <a:pPr eaLnBrk="1" hangingPunct="1">
              <a:lnSpc>
                <a:spcPct val="150000"/>
              </a:lnSpc>
              <a:spcBef>
                <a:spcPct val="0"/>
              </a:spcBef>
              <a:buFont typeface="Wingdings" panose="05000000000000000000" pitchFamily="2" charset="2"/>
              <a:buChar char="Ø"/>
            </a:pPr>
            <a:r>
              <a:rPr lang="en-US" altLang="en-US" sz="2500">
                <a:solidFill>
                  <a:srgbClr val="0000FF"/>
                </a:solidFill>
                <a:latin typeface="Arial" panose="020B0604020202020204" pitchFamily="34" charset="0"/>
                <a:ea typeface="Tahoma" panose="020B0604030504040204" pitchFamily="34" charset="0"/>
                <a:cs typeface="Arial" panose="020B0604020202020204" pitchFamily="34" charset="0"/>
              </a:rPr>
              <a:t>Đảm bảo vô khuẩn khi thực hiện kỹ thuật</a:t>
            </a:r>
          </a:p>
          <a:p>
            <a:pPr eaLnBrk="1" hangingPunct="1">
              <a:lnSpc>
                <a:spcPct val="150000"/>
              </a:lnSpc>
              <a:spcBef>
                <a:spcPct val="0"/>
              </a:spcBef>
              <a:buFont typeface="Wingdings" panose="05000000000000000000" pitchFamily="2" charset="2"/>
              <a:buChar char="Ø"/>
            </a:pPr>
            <a:r>
              <a:rPr lang="en-US" altLang="en-US" sz="2500">
                <a:solidFill>
                  <a:srgbClr val="0000FF"/>
                </a:solidFill>
                <a:latin typeface="Arial" panose="020B0604020202020204" pitchFamily="34" charset="0"/>
                <a:ea typeface="Tahoma" panose="020B0604030504040204" pitchFamily="34" charset="0"/>
                <a:cs typeface="Arial" panose="020B0604020202020204" pitchFamily="34" charset="0"/>
              </a:rPr>
              <a:t>Theo dõi người bệnh trong và sau kỹ thuật, phát hiện kịp thời các dấu hiệu bất thường </a:t>
            </a:r>
          </a:p>
          <a:p>
            <a:pPr eaLnBrk="1" hangingPunct="1">
              <a:lnSpc>
                <a:spcPct val="150000"/>
              </a:lnSpc>
              <a:spcBef>
                <a:spcPct val="0"/>
              </a:spcBef>
              <a:buFont typeface="Wingdings" panose="05000000000000000000" pitchFamily="2" charset="2"/>
              <a:buChar char="Ø"/>
            </a:pPr>
            <a:r>
              <a:rPr lang="en-US" altLang="en-US" sz="2500">
                <a:solidFill>
                  <a:srgbClr val="0000FF"/>
                </a:solidFill>
                <a:latin typeface="Arial" panose="020B0604020202020204" pitchFamily="34" charset="0"/>
                <a:ea typeface="Tahoma" panose="020B0604030504040204" pitchFamily="34" charset="0"/>
                <a:cs typeface="Arial" panose="020B0604020202020204" pitchFamily="34" charset="0"/>
              </a:rPr>
              <a:t>Không bơm rửa vào bàng quang với áp lực mạnh, nhất là khi bàng quang đang bị chảy máu</a:t>
            </a:r>
          </a:p>
          <a:p>
            <a:pPr eaLnBrk="1" hangingPunct="1">
              <a:lnSpc>
                <a:spcPct val="150000"/>
              </a:lnSpc>
              <a:spcBef>
                <a:spcPct val="0"/>
              </a:spcBef>
              <a:buFont typeface="Wingdings" panose="05000000000000000000" pitchFamily="2" charset="2"/>
              <a:buChar char="Ø"/>
            </a:pPr>
            <a:r>
              <a:rPr lang="en-US" altLang="en-US" sz="2500">
                <a:solidFill>
                  <a:srgbClr val="0000FF"/>
                </a:solidFill>
                <a:latin typeface="Arial" panose="020B0604020202020204" pitchFamily="34" charset="0"/>
                <a:ea typeface="Tahoma" panose="020B0604030504040204" pitchFamily="34" charset="0"/>
                <a:cs typeface="Arial" panose="020B0604020202020204" pitchFamily="34" charset="0"/>
              </a:rPr>
              <a:t>Theo dõi ghi lại số lượng dịch vào, số lượng, màu sắc, tính chất dịch chảy ra.</a:t>
            </a:r>
          </a:p>
          <a:p>
            <a:pPr algn="ctr" eaLnBrk="1" hangingPunct="1">
              <a:lnSpc>
                <a:spcPct val="150000"/>
              </a:lnSpc>
              <a:spcBef>
                <a:spcPct val="0"/>
              </a:spcBef>
              <a:buFontTx/>
              <a:buNone/>
            </a:pPr>
            <a:endParaRPr lang="en-US" altLang="en-US" sz="2600" b="1">
              <a:solidFill>
                <a:srgbClr val="0000FF"/>
              </a:solidFill>
              <a:latin typeface="Tahoma" panose="020B0604030504040204" pitchFamily="34" charset="0"/>
              <a:ea typeface="Tahoma" panose="020B0604030504040204" pitchFamily="34" charset="0"/>
              <a:cs typeface="Arial" panose="020B0604020202020204" pitchFamily="34" charset="0"/>
            </a:endParaRPr>
          </a:p>
          <a:p>
            <a:pPr algn="ctr" eaLnBrk="1" hangingPunct="1">
              <a:lnSpc>
                <a:spcPct val="150000"/>
              </a:lnSpc>
              <a:spcBef>
                <a:spcPct val="0"/>
              </a:spcBef>
              <a:buFontTx/>
              <a:buNone/>
            </a:pPr>
            <a:endParaRPr lang="en-US" altLang="en-US" sz="2600" b="1">
              <a:solidFill>
                <a:srgbClr val="0000FF"/>
              </a:solidFill>
              <a:latin typeface="Tahoma" panose="020B060403050404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763332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YÊU CẦU THỰC TẬP</a:t>
            </a:r>
          </a:p>
        </p:txBody>
      </p:sp>
      <p:sp>
        <p:nvSpPr>
          <p:cNvPr id="46083" name="Subtitle 2"/>
          <p:cNvSpPr>
            <a:spLocks noGrp="1"/>
          </p:cNvSpPr>
          <p:nvPr>
            <p:ph type="subTitle" idx="1"/>
          </p:nvPr>
        </p:nvSpPr>
        <p:spPr>
          <a:xfrm>
            <a:off x="0" y="800100"/>
            <a:ext cx="9144000" cy="4343400"/>
          </a:xfrm>
        </p:spPr>
        <p:txBody>
          <a:bodyPr/>
          <a:lstStyle/>
          <a:p>
            <a:pPr algn="l" eaLnBrk="1" hangingPunct="1">
              <a:lnSpc>
                <a:spcPct val="150000"/>
              </a:lnSpc>
              <a:spcBef>
                <a:spcPct val="0"/>
              </a:spcBef>
            </a:pPr>
            <a:endParaRPr lang="en-US" altLang="en-US" sz="2600" smtClean="0">
              <a:solidFill>
                <a:srgbClr val="000099"/>
              </a:solidFill>
              <a:latin typeface="Arial" panose="020B0604020202020204" pitchFamily="34" charset="0"/>
              <a:cs typeface="Arial" panose="020B0604020202020204" pitchFamily="34" charset="0"/>
            </a:endParaRPr>
          </a:p>
          <a:p>
            <a:pPr eaLnBrk="1" hangingPunct="1">
              <a:lnSpc>
                <a:spcPct val="150000"/>
              </a:lnSpc>
              <a:spcBef>
                <a:spcPct val="0"/>
              </a:spcBef>
            </a:pPr>
            <a:endParaRPr lang="en-US" altLang="en-US" sz="2600" b="1" smtClean="0">
              <a:solidFill>
                <a:srgbClr val="000099"/>
              </a:solidFill>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sz="2600" b="1" smtClean="0">
                <a:solidFill>
                  <a:srgbClr val="000099"/>
                </a:solidFill>
                <a:latin typeface="Arial" panose="020B0604020202020204" pitchFamily="34" charset="0"/>
                <a:cs typeface="Arial" panose="020B0604020202020204" pitchFamily="34" charset="0"/>
              </a:rPr>
              <a:t>CHIA 3 NHÓM THỰC TẬP</a:t>
            </a:r>
          </a:p>
          <a:p>
            <a:pPr eaLnBrk="1" hangingPunct="1">
              <a:lnSpc>
                <a:spcPct val="150000"/>
              </a:lnSpc>
              <a:spcBef>
                <a:spcPct val="0"/>
              </a:spcBef>
            </a:pPr>
            <a:r>
              <a:rPr lang="en-US" altLang="en-US" sz="2600" b="1" smtClean="0">
                <a:solidFill>
                  <a:srgbClr val="000099"/>
                </a:solidFill>
                <a:latin typeface="Arial" panose="020B0604020202020204" pitchFamily="34" charset="0"/>
                <a:cs typeface="Arial" panose="020B0604020202020204" pitchFamily="34" charset="0"/>
              </a:rPr>
              <a:t>TIẾN HÀNH KỸ THUẬT CÁC BƯỚC THEO BẢNG KIỂM </a:t>
            </a:r>
          </a:p>
          <a:p>
            <a:pPr eaLnBrk="1" hangingPunct="1">
              <a:lnSpc>
                <a:spcPct val="150000"/>
              </a:lnSpc>
              <a:spcBef>
                <a:spcPct val="0"/>
              </a:spcBef>
            </a:pPr>
            <a:endParaRPr lang="en-US" altLang="en-US" sz="2600" smtClean="0">
              <a:solidFill>
                <a:srgbClr val="000099"/>
              </a:solidFill>
              <a:latin typeface="Arial" panose="020B0604020202020204" pitchFamily="34" charset="0"/>
              <a:cs typeface="Arial" panose="020B0604020202020204" pitchFamily="34" charset="0"/>
            </a:endParaRPr>
          </a:p>
          <a:p>
            <a:pPr eaLnBrk="1" hangingPunct="1">
              <a:lnSpc>
                <a:spcPct val="150000"/>
              </a:lnSpc>
              <a:spcBef>
                <a:spcPct val="0"/>
              </a:spcBef>
            </a:pPr>
            <a:endParaRPr lang="vi-VN" altLang="en-US" sz="2600" b="1" smtClean="0">
              <a:solidFill>
                <a:srgbClr val="000099"/>
              </a:solidFill>
              <a:cs typeface="Arial" panose="020B0604020202020204" pitchFamily="34" charset="0"/>
            </a:endParaRPr>
          </a:p>
        </p:txBody>
      </p:sp>
      <p:pic>
        <p:nvPicPr>
          <p:cNvPr id="7"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608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8FD1BFA-C19C-4C97-8B96-B6B8BA6FD639}" type="slidenum">
              <a:rPr lang="en-US" altLang="en-US" sz="1200" smtClean="0">
                <a:solidFill>
                  <a:srgbClr val="898989"/>
                </a:solidFill>
              </a:rPr>
              <a:pPr>
                <a:spcBef>
                  <a:spcPct val="0"/>
                </a:spcBef>
                <a:buFontTx/>
                <a:buNone/>
              </a:pPr>
              <a:t>24</a:t>
            </a:fld>
            <a:endParaRPr lang="en-US" altLang="en-US" sz="1200" smtClean="0">
              <a:solidFill>
                <a:srgbClr val="898989"/>
              </a:solidFill>
            </a:endParaRPr>
          </a:p>
        </p:txBody>
      </p:sp>
    </p:spTree>
    <p:extLst>
      <p:ext uri="{BB962C8B-B14F-4D97-AF65-F5344CB8AC3E}">
        <p14:creationId xmlns:p14="http://schemas.microsoft.com/office/powerpoint/2010/main" val="1118988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TRƯỜNG CAO ĐẲNG Y TẾ BẠCH MAI</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4582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0"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7109" name="Subtitle 2"/>
          <p:cNvSpPr>
            <a:spLocks noGrp="1"/>
          </p:cNvSpPr>
          <p:nvPr>
            <p:ph type="subTitle" idx="1"/>
          </p:nvPr>
        </p:nvSpPr>
        <p:spPr>
          <a:xfrm>
            <a:off x="304800" y="628650"/>
            <a:ext cx="8458200" cy="4286250"/>
          </a:xfrm>
        </p:spPr>
        <p:txBody>
          <a:bodyPr/>
          <a:lstStyle/>
          <a:p>
            <a:pPr eaLnBrk="1" hangingPunct="1"/>
            <a:endParaRPr lang="en-US" altLang="en-US" b="1" smtClean="0">
              <a:solidFill>
                <a:srgbClr val="0070C0"/>
              </a:solidFill>
              <a:latin typeface="Tahoma" panose="020B0604030504040204" pitchFamily="34" charset="0"/>
              <a:cs typeface="Tahoma" panose="020B0604030504040204" pitchFamily="34" charset="0"/>
            </a:endParaRPr>
          </a:p>
          <a:p>
            <a:pPr eaLnBrk="1" hangingPunct="1"/>
            <a:r>
              <a:rPr lang="en-US" altLang="en-US" sz="3600" b="1" smtClean="0">
                <a:solidFill>
                  <a:srgbClr val="0000FF"/>
                </a:solidFill>
                <a:latin typeface="Tahoma" panose="020B0604030504040204" pitchFamily="34" charset="0"/>
                <a:cs typeface="Tahoma" panose="020B0604030504040204" pitchFamily="34" charset="0"/>
              </a:rPr>
              <a:t> </a:t>
            </a:r>
            <a:endParaRPr lang="en-US" altLang="en-US" b="1" smtClean="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eaLnBrk="1" fontAlgn="auto" hangingPunct="1">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47111" name="Subtitle 2"/>
          <p:cNvSpPr txBox="1">
            <a:spLocks/>
          </p:cNvSpPr>
          <p:nvPr/>
        </p:nvSpPr>
        <p:spPr bwMode="auto">
          <a:xfrm>
            <a:off x="381000" y="120015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lgn="just" eaLnBrk="1" hangingPunct="1">
              <a:buFont typeface="Wingdings" panose="05000000000000000000" pitchFamily="2" charset="2"/>
              <a:buChar char="ü"/>
            </a:pPr>
            <a:endParaRPr lang="en-US" altLang="en-US" sz="3200">
              <a:latin typeface="Times New Roman" panose="02020603050405020304" pitchFamily="18" charset="0"/>
              <a:ea typeface="Tahoma" panose="020B0604030504040204" pitchFamily="34" charset="0"/>
              <a:cs typeface="Times New Roman" panose="02020603050405020304" pitchFamily="18" charset="0"/>
            </a:endParaRPr>
          </a:p>
        </p:txBody>
      </p:sp>
      <p:sp>
        <p:nvSpPr>
          <p:cNvPr id="47112" name="Subtitle 2"/>
          <p:cNvSpPr txBox="1">
            <a:spLocks/>
          </p:cNvSpPr>
          <p:nvPr/>
        </p:nvSpPr>
        <p:spPr bwMode="auto">
          <a:xfrm>
            <a:off x="228600" y="114300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7113" name="Subtitle 2"/>
          <p:cNvSpPr txBox="1">
            <a:spLocks/>
          </p:cNvSpPr>
          <p:nvPr/>
        </p:nvSpPr>
        <p:spPr bwMode="auto">
          <a:xfrm>
            <a:off x="228600" y="1143000"/>
            <a:ext cx="86868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b="1">
              <a:solidFill>
                <a:srgbClr val="0070C0"/>
              </a:solidFill>
              <a:latin typeface="Tahoma" panose="020B0604030504040204" pitchFamily="34" charset="0"/>
              <a:cs typeface="Tahoma" panose="020B0604030504040204" pitchFamily="34" charset="0"/>
            </a:endParaRPr>
          </a:p>
          <a:p>
            <a:pPr algn="ctr" eaLnBrk="1" hangingPunct="1">
              <a:buFont typeface="Arial" panose="020B0604020202020204" pitchFamily="34" charset="0"/>
              <a:buAutoNum type="arabicPeriod"/>
            </a:pPr>
            <a:endParaRPr lang="en-US" altLang="en-US" b="1">
              <a:solidFill>
                <a:srgbClr val="0070C0"/>
              </a:solidFill>
              <a:latin typeface="Tahoma" panose="020B0604030504040204" pitchFamily="34" charset="0"/>
              <a:cs typeface="Tahoma" panose="020B0604030504040204" pitchFamily="34" charset="0"/>
            </a:endParaRPr>
          </a:p>
        </p:txBody>
      </p:sp>
      <p:pic>
        <p:nvPicPr>
          <p:cNvPr id="3" name="Picture 2"/>
          <p:cNvPicPr>
            <a:picLocks noChangeAspect="1" noChangeArrowheads="1"/>
          </p:cNvPicPr>
          <p:nvPr/>
        </p:nvPicPr>
        <p:blipFill>
          <a:blip r:embed="rId4"/>
          <a:srcRect/>
          <a:stretch>
            <a:fillRect/>
          </a:stretch>
        </p:blipFill>
        <p:spPr bwMode="auto">
          <a:xfrm>
            <a:off x="0" y="742950"/>
            <a:ext cx="9144000" cy="440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510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TRƯỜNG CAO ĐẲNG Y TẾ BẠCH MAI</a:t>
            </a: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5124" name="Subtitle 2"/>
          <p:cNvSpPr txBox="1">
            <a:spLocks/>
          </p:cNvSpPr>
          <p:nvPr/>
        </p:nvSpPr>
        <p:spPr bwMode="auto">
          <a:xfrm>
            <a:off x="228600" y="114300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endParaRPr lang="en-US" alt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125" name="Subtitle 2"/>
          <p:cNvSpPr>
            <a:spLocks noGrp="1"/>
          </p:cNvSpPr>
          <p:nvPr>
            <p:ph type="subTitle" idx="1"/>
          </p:nvPr>
        </p:nvSpPr>
        <p:spPr>
          <a:xfrm>
            <a:off x="-76201" y="952500"/>
            <a:ext cx="9144001" cy="1219200"/>
          </a:xfrm>
        </p:spPr>
        <p:txBody>
          <a:bodyPr/>
          <a:lstStyle/>
          <a:p>
            <a:pPr eaLnBrk="1" hangingPunct="1"/>
            <a:r>
              <a:rPr lang="en-US" altLang="en-US" sz="2800" b="1" dirty="0" smtClean="0">
                <a:solidFill>
                  <a:srgbClr val="FF0000"/>
                </a:solidFill>
                <a:latin typeface="Arial" panose="020B0604020202020204" pitchFamily="34" charset="0"/>
                <a:ea typeface="Tahoma" panose="020B0604030504040204" pitchFamily="34" charset="0"/>
                <a:cs typeface="Arial" panose="020B0604020202020204" pitchFamily="34" charset="0"/>
              </a:rPr>
              <a:t>BÀI 14</a:t>
            </a:r>
          </a:p>
          <a:p>
            <a:pPr eaLnBrk="1" hangingPunct="1"/>
            <a:r>
              <a:rPr lang="en-US" altLang="en-US" sz="3600" b="1" dirty="0" smtClean="0">
                <a:solidFill>
                  <a:srgbClr val="0000FF"/>
                </a:solidFill>
                <a:latin typeface="Arial" panose="020B0604020202020204" pitchFamily="34" charset="0"/>
                <a:ea typeface="Tahoma" panose="020B0604030504040204" pitchFamily="34" charset="0"/>
                <a:cs typeface="Arial" panose="020B0604020202020204" pitchFamily="34" charset="0"/>
              </a:rPr>
              <a:t>KỸ THUẬT RỬA BÀNG QUANG</a:t>
            </a:r>
          </a:p>
          <a:p>
            <a:pPr eaLnBrk="1" hangingPunct="1"/>
            <a:endPar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endPar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endPar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r>
              <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endPar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endPar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endParaRPr>
          </a:p>
          <a:p>
            <a:pPr eaLnBrk="1" hangingPunct="1"/>
            <a:r>
              <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a:p>
            <a:pPr eaLnBrk="1" hangingPunct="1"/>
            <a:r>
              <a:rPr lang="en-US" altLang="en-US" sz="3600" b="1" dirty="0" smtClean="0">
                <a:solidFill>
                  <a:srgbClr val="000099"/>
                </a:solidFill>
                <a:latin typeface="Arial" panose="020B0604020202020204" pitchFamily="34" charset="0"/>
                <a:ea typeface="Tahoma" panose="020B0604030504040204" pitchFamily="34" charset="0"/>
                <a:cs typeface="Arial" panose="020B0604020202020204" pitchFamily="34" charset="0"/>
              </a:rPr>
              <a:t>                                          		</a:t>
            </a:r>
          </a:p>
        </p:txBody>
      </p:sp>
      <p:pic>
        <p:nvPicPr>
          <p:cNvPr id="12" name="Picture 2" descr="C:\Users\VN-Pro\Desktop\Quy chuan Logo Cao Dang y Bach Mai_nho.jpg"/>
          <p:cNvPicPr>
            <a:picLocks noChangeAspect="1" noChangeArrowheads="1"/>
          </p:cNvPicPr>
          <p:nvPr/>
        </p:nvPicPr>
        <p:blipFill>
          <a:blip r:embed="rId2"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3"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12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B2310351-EF62-4B05-8270-E153F1D8FE80}" type="slidenum">
              <a:rPr lang="en-US" altLang="en-US">
                <a:solidFill>
                  <a:srgbClr val="898989"/>
                </a:solidFill>
              </a:rPr>
              <a:pPr eaLnBrk="1" hangingPunct="1"/>
              <a:t>3</a:t>
            </a:fld>
            <a:endParaRPr lang="en-US" altLang="en-US">
              <a:solidFill>
                <a:srgbClr val="898989"/>
              </a:solidFill>
            </a:endParaRPr>
          </a:p>
        </p:txBody>
      </p:sp>
      <p:sp>
        <p:nvSpPr>
          <p:cNvPr id="5129" name="Subtitle 2"/>
          <p:cNvSpPr txBox="1">
            <a:spLocks/>
          </p:cNvSpPr>
          <p:nvPr/>
        </p:nvSpPr>
        <p:spPr bwMode="auto">
          <a:xfrm>
            <a:off x="152400" y="4171950"/>
            <a:ext cx="8991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endParaRPr lang="en-US" altLang="en-US" sz="2800" b="1" dirty="0">
              <a:solidFill>
                <a:srgbClr val="FF0000"/>
              </a:solidFill>
              <a:latin typeface="Arial" panose="020B0604020202020204" pitchFamily="34" charset="0"/>
              <a:ea typeface="Tahoma" panose="020B0604030504040204" pitchFamily="34" charset="0"/>
            </a:endParaRPr>
          </a:p>
          <a:p>
            <a:pPr algn="ctr" eaLnBrk="1" hangingPunct="1">
              <a:spcBef>
                <a:spcPct val="20000"/>
              </a:spcBef>
              <a:buFont typeface="Arial" panose="020B0604020202020204" pitchFamily="34" charset="0"/>
              <a:buNone/>
            </a:pPr>
            <a:endParaRPr lang="en-US" altLang="en-US" sz="2800" b="1" dirty="0">
              <a:solidFill>
                <a:srgbClr val="FF0000"/>
              </a:solidFill>
              <a:latin typeface="Arial" panose="020B0604020202020204" pitchFamily="34" charset="0"/>
              <a:ea typeface="Tahoma" panose="020B0604030504040204" pitchFamily="34" charset="0"/>
            </a:endParaRPr>
          </a:p>
          <a:p>
            <a:pPr algn="ctr" eaLnBrk="1" hangingPunct="1">
              <a:spcBef>
                <a:spcPct val="20000"/>
              </a:spcBef>
              <a:buFont typeface="Arial" panose="020B0604020202020204" pitchFamily="34" charset="0"/>
              <a:buNone/>
            </a:pPr>
            <a:endParaRPr lang="en-US" altLang="en-US" sz="2800" b="1" dirty="0">
              <a:solidFill>
                <a:srgbClr val="FF0000"/>
              </a:solidFill>
              <a:latin typeface="Arial" panose="020B0604020202020204" pitchFamily="34" charset="0"/>
              <a:ea typeface="Tahoma" panose="020B0604030504040204" pitchFamily="34" charset="0"/>
            </a:endParaRPr>
          </a:p>
          <a:p>
            <a:pPr algn="ctr" eaLnBrk="1" hangingPunct="1">
              <a:spcBef>
                <a:spcPct val="20000"/>
              </a:spcBef>
              <a:buFont typeface="Arial" panose="020B0604020202020204" pitchFamily="34" charset="0"/>
              <a:buNone/>
            </a:pPr>
            <a:r>
              <a:rPr lang="en-US" altLang="en-US" sz="2800" b="1" dirty="0">
                <a:solidFill>
                  <a:srgbClr val="FF0000"/>
                </a:solidFill>
                <a:latin typeface="Arial" panose="020B0604020202020204" pitchFamily="34" charset="0"/>
                <a:ea typeface="Tahoma" panose="020B0604030504040204" pitchFamily="34" charset="0"/>
              </a:rPr>
              <a:t>                                          </a:t>
            </a:r>
          </a:p>
          <a:p>
            <a:pPr algn="ctr" eaLnBrk="1" hangingPunct="1">
              <a:spcBef>
                <a:spcPct val="20000"/>
              </a:spcBef>
              <a:buFont typeface="Arial" panose="020B0604020202020204" pitchFamily="34" charset="0"/>
              <a:buNone/>
            </a:pPr>
            <a:r>
              <a:rPr lang="en-US" altLang="en-US" sz="2800" b="1" dirty="0">
                <a:solidFill>
                  <a:srgbClr val="FF0000"/>
                </a:solidFill>
                <a:latin typeface="Arial" panose="020B0604020202020204" pitchFamily="34" charset="0"/>
                <a:ea typeface="Tahoma" panose="020B0604030504040204" pitchFamily="34" charset="0"/>
              </a:rPr>
              <a:t>						      </a:t>
            </a:r>
          </a:p>
          <a:p>
            <a:pPr algn="ctr" eaLnBrk="1" hangingPunct="1">
              <a:spcBef>
                <a:spcPct val="20000"/>
              </a:spcBef>
              <a:buFont typeface="Arial" panose="020B0604020202020204" pitchFamily="34" charset="0"/>
              <a:buNone/>
            </a:pPr>
            <a:endParaRPr lang="en-US" altLang="en-US" sz="2800" b="1" dirty="0">
              <a:solidFill>
                <a:srgbClr val="FF0000"/>
              </a:solidFill>
              <a:latin typeface="Arial" panose="020B0604020202020204" pitchFamily="34" charset="0"/>
              <a:ea typeface="Tahoma" panose="020B0604030504040204" pitchFamily="34" charset="0"/>
            </a:endParaRPr>
          </a:p>
          <a:p>
            <a:pPr algn="ctr" eaLnBrk="1" hangingPunct="1">
              <a:spcBef>
                <a:spcPct val="20000"/>
              </a:spcBef>
              <a:buFont typeface="Arial" panose="020B0604020202020204" pitchFamily="34" charset="0"/>
              <a:buNone/>
            </a:pPr>
            <a:r>
              <a:rPr lang="en-US" altLang="en-US" sz="2800" b="1" dirty="0">
                <a:solidFill>
                  <a:srgbClr val="FF0000"/>
                </a:solidFill>
                <a:latin typeface="Arial" panose="020B0604020202020204" pitchFamily="34" charset="0"/>
                <a:ea typeface="Tahoma" panose="020B0604030504040204" pitchFamily="34" charset="0"/>
              </a:rPr>
              <a:t>						</a:t>
            </a:r>
          </a:p>
          <a:p>
            <a:pPr algn="ctr" eaLnBrk="1" hangingPunct="1">
              <a:spcBef>
                <a:spcPct val="20000"/>
              </a:spcBef>
              <a:buFont typeface="Arial" panose="020B0604020202020204" pitchFamily="34" charset="0"/>
              <a:buNone/>
            </a:pPr>
            <a:endParaRPr lang="en-US" altLang="en-US" sz="2800" b="1" dirty="0">
              <a:solidFill>
                <a:srgbClr val="FF0000"/>
              </a:solidFill>
              <a:latin typeface="Arial" panose="020B0604020202020204" pitchFamily="34" charset="0"/>
              <a:ea typeface="Tahoma" panose="020B0604030504040204" pitchFamily="34" charset="0"/>
            </a:endParaRPr>
          </a:p>
          <a:p>
            <a:pPr algn="ctr" eaLnBrk="1" hangingPunct="1">
              <a:spcBef>
                <a:spcPct val="20000"/>
              </a:spcBef>
              <a:buFont typeface="Arial" panose="020B0604020202020204" pitchFamily="34" charset="0"/>
              <a:buNone/>
            </a:pPr>
            <a:r>
              <a:rPr lang="en-US" altLang="en-US" sz="2800" b="1" dirty="0">
                <a:solidFill>
                  <a:srgbClr val="FF0000"/>
                </a:solidFill>
                <a:latin typeface="Arial" panose="020B0604020202020204" pitchFamily="34" charset="0"/>
                <a:ea typeface="Tahoma" panose="020B0604030504040204" pitchFamily="34" charset="0"/>
              </a:rPr>
              <a:t>							</a:t>
            </a:r>
          </a:p>
          <a:p>
            <a:pPr algn="ctr" eaLnBrk="1" hangingPunct="1">
              <a:spcBef>
                <a:spcPct val="20000"/>
              </a:spcBef>
              <a:buFont typeface="Arial" panose="020B0604020202020204" pitchFamily="34" charset="0"/>
              <a:buNone/>
            </a:pPr>
            <a:r>
              <a:rPr lang="en-US" altLang="en-US" sz="2800" b="1" dirty="0">
                <a:solidFill>
                  <a:srgbClr val="FF0000"/>
                </a:solidFill>
                <a:latin typeface="Arial" panose="020B0604020202020204" pitchFamily="34" charset="0"/>
                <a:ea typeface="Tahoma" panose="020B0604030504040204" pitchFamily="34" charset="0"/>
              </a:rPr>
              <a:t>                                          		</a:t>
            </a:r>
          </a:p>
        </p:txBody>
      </p:sp>
      <p:sp>
        <p:nvSpPr>
          <p:cNvPr id="5130" name="TextBox 10"/>
          <p:cNvSpPr txBox="1">
            <a:spLocks noChangeArrowheads="1"/>
          </p:cNvSpPr>
          <p:nvPr/>
        </p:nvSpPr>
        <p:spPr bwMode="auto">
          <a:xfrm>
            <a:off x="6400800" y="4326731"/>
            <a:ext cx="271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b="1" dirty="0">
                <a:solidFill>
                  <a:srgbClr val="0000FF"/>
                </a:solidFill>
                <a:latin typeface="Arial" panose="020B0604020202020204" pitchFamily="34" charset="0"/>
              </a:rPr>
              <a:t>BỘ MÔN ĐIỀU DƯỠNG</a:t>
            </a:r>
          </a:p>
        </p:txBody>
      </p:sp>
      <p:pic>
        <p:nvPicPr>
          <p:cNvPr id="2" name="Picture 1"/>
          <p:cNvPicPr>
            <a:picLocks noChangeAspect="1"/>
          </p:cNvPicPr>
          <p:nvPr/>
        </p:nvPicPr>
        <p:blipFill>
          <a:blip r:embed="rId4"/>
          <a:stretch>
            <a:fillRect/>
          </a:stretch>
        </p:blipFill>
        <p:spPr>
          <a:xfrm>
            <a:off x="2875756" y="2123480"/>
            <a:ext cx="3525044" cy="2643783"/>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Tahoma" panose="020B0604030504040204" pitchFamily="34" charset="0"/>
                <a:cs typeface="Tahoma" panose="020B0604030504040204" pitchFamily="34" charset="0"/>
              </a:rPr>
              <a:t> MỤC TIÊU BÀI HỌC</a:t>
            </a: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2286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p:cNvSpPr>
            <a:spLocks noGrp="1"/>
          </p:cNvSpPr>
          <p:nvPr>
            <p:ph type="subTitle" idx="1"/>
          </p:nvPr>
        </p:nvSpPr>
        <p:spPr>
          <a:xfrm>
            <a:off x="0" y="685800"/>
            <a:ext cx="9144000" cy="4457700"/>
          </a:xfrm>
        </p:spPr>
        <p:txBody>
          <a:bodyPr rtlCol="0">
            <a:noAutofit/>
          </a:bodyPr>
          <a:lstStyle/>
          <a:p>
            <a:pPr marL="342900" indent="-342900" algn="just" eaLnBrk="1" fontAlgn="auto" hangingPunct="1">
              <a:spcAft>
                <a:spcPts val="0"/>
              </a:spcAft>
              <a:buFont typeface="+mj-lt"/>
              <a:buAutoNum type="arabicPeriod"/>
              <a:defRPr/>
            </a:pPr>
            <a:r>
              <a:rPr lang="en-US" sz="2100" dirty="0" err="1" smtClean="0">
                <a:solidFill>
                  <a:srgbClr val="0000FF"/>
                </a:solidFill>
                <a:latin typeface="Arial" pitchFamily="34" charset="0"/>
                <a:cs typeface="Arial" pitchFamily="34" charset="0"/>
              </a:rPr>
              <a:t>Trình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được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mục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đích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chỉ</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định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chống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chỉ</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định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của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kỹ</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thuật</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rửa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quang</a:t>
            </a:r>
            <a:r>
              <a:rPr lang="en-US" sz="2100" dirty="0" smtClean="0">
                <a:solidFill>
                  <a:srgbClr val="0000FF"/>
                </a:solidFill>
                <a:latin typeface="Arial" pitchFamily="34" charset="0"/>
                <a:cs typeface="Arial" pitchFamily="34" charset="0"/>
              </a:rPr>
              <a:t>.  </a:t>
            </a:r>
          </a:p>
          <a:p>
            <a:pPr marL="342900" indent="-342900" algn="just" eaLnBrk="1" fontAlgn="auto" hangingPunct="1">
              <a:spcAft>
                <a:spcPts val="0"/>
              </a:spcAft>
              <a:buFont typeface="+mj-lt"/>
              <a:buAutoNum type="arabicPeriod"/>
              <a:defRPr/>
            </a:pPr>
            <a:r>
              <a:rPr lang="en-US" sz="2100" dirty="0" err="1" smtClean="0">
                <a:solidFill>
                  <a:srgbClr val="0000FF"/>
                </a:solidFill>
                <a:latin typeface="Arial" pitchFamily="34" charset="0"/>
                <a:cs typeface="Arial" pitchFamily="34" charset="0"/>
              </a:rPr>
              <a:t>Trình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được</a:t>
            </a:r>
            <a:r>
              <a:rPr lang="en-US" sz="2100" dirty="0" smtClean="0">
                <a:solidFill>
                  <a:srgbClr val="0000FF"/>
                </a:solidFill>
                <a:latin typeface="Arial" pitchFamily="34" charset="0"/>
                <a:cs typeface="Arial" pitchFamily="34" charset="0"/>
              </a:rPr>
              <a:t> tai </a:t>
            </a:r>
            <a:r>
              <a:rPr lang="en-US" sz="2100" dirty="0" err="1" smtClean="0">
                <a:solidFill>
                  <a:srgbClr val="0000FF"/>
                </a:solidFill>
                <a:latin typeface="Arial" pitchFamily="34" charset="0"/>
                <a:cs typeface="Arial" pitchFamily="34" charset="0"/>
              </a:rPr>
              <a:t>biến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dự</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phòng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và</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hướng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xử</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trí</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khi</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thực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hiện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kỹ</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thuật</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rửa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quang</a:t>
            </a:r>
            <a:r>
              <a:rPr lang="en-US" sz="2100" dirty="0" smtClean="0">
                <a:solidFill>
                  <a:srgbClr val="0000FF"/>
                </a:solidFill>
                <a:latin typeface="Arial" pitchFamily="34" charset="0"/>
                <a:cs typeface="Arial" pitchFamily="34" charset="0"/>
              </a:rPr>
              <a:t>. </a:t>
            </a:r>
          </a:p>
          <a:p>
            <a:pPr marL="342900" indent="-342900" algn="just" eaLnBrk="1" fontAlgn="auto" hangingPunct="1">
              <a:spcAft>
                <a:spcPts val="0"/>
              </a:spcAft>
              <a:buFont typeface="+mj-lt"/>
              <a:buAutoNum type="arabicPeriod"/>
              <a:defRPr/>
            </a:pPr>
            <a:r>
              <a:rPr lang="en-US" sz="2100" dirty="0" err="1" smtClean="0">
                <a:solidFill>
                  <a:srgbClr val="0000FF"/>
                </a:solidFill>
                <a:latin typeface="Arial" pitchFamily="34" charset="0"/>
                <a:cs typeface="Arial" pitchFamily="34" charset="0"/>
              </a:rPr>
              <a:t>Chuẩn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bị</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được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người</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bệnh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điều</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dưỡng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dụng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cụ</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đầy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đủ</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chu</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đáo</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khoa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học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để</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tiến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hành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kỹ</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thuật</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rửa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quang</a:t>
            </a:r>
            <a:r>
              <a:rPr lang="en-US" sz="2100" dirty="0" smtClean="0">
                <a:solidFill>
                  <a:srgbClr val="0000FF"/>
                </a:solidFill>
                <a:latin typeface="Arial" pitchFamily="34" charset="0"/>
                <a:cs typeface="Arial" pitchFamily="34" charset="0"/>
              </a:rPr>
              <a:t>. </a:t>
            </a:r>
          </a:p>
          <a:p>
            <a:pPr marL="342900" indent="-342900" algn="just" eaLnBrk="1" fontAlgn="auto" hangingPunct="1">
              <a:spcAft>
                <a:spcPts val="0"/>
              </a:spcAft>
              <a:buFont typeface="+mj-lt"/>
              <a:buAutoNum type="arabicPeriod"/>
              <a:defRPr/>
            </a:pPr>
            <a:r>
              <a:rPr lang="en-US" sz="2100" dirty="0" err="1" smtClean="0">
                <a:solidFill>
                  <a:srgbClr val="0000FF"/>
                </a:solidFill>
                <a:latin typeface="Arial" pitchFamily="34" charset="0"/>
                <a:cs typeface="Arial" pitchFamily="34" charset="0"/>
              </a:rPr>
              <a:t>Tiến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hành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đúng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đầy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đủ</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các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bước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của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quy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trình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kỹ</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thuật</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rửa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bàng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quang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cho</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người</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bệnh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với</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tình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huống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dạy</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học</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cụ</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thể</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tôn</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trọng</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tính</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cá</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biệt</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của</a:t>
            </a:r>
            <a:r>
              <a:rPr lang="en-US" sz="2100" dirty="0" smtClean="0">
                <a:solidFill>
                  <a:srgbClr val="0000FF"/>
                </a:solidFill>
                <a:latin typeface="Arial" pitchFamily="34" charset="0"/>
                <a:cs typeface="Arial" pitchFamily="34" charset="0"/>
              </a:rPr>
              <a:t> </a:t>
            </a:r>
            <a:r>
              <a:rPr lang="en-US" sz="2100" dirty="0" err="1" smtClean="0">
                <a:solidFill>
                  <a:srgbClr val="0000FF"/>
                </a:solidFill>
                <a:latin typeface="Arial" pitchFamily="34" charset="0"/>
                <a:cs typeface="Arial" pitchFamily="34" charset="0"/>
              </a:rPr>
              <a:t>từng</a:t>
            </a:r>
            <a:r>
              <a:rPr lang="en-US" sz="2100" dirty="0" smtClean="0">
                <a:solidFill>
                  <a:srgbClr val="0000FF"/>
                </a:solidFill>
                <a:latin typeface="Arial" pitchFamily="34" charset="0"/>
                <a:cs typeface="Arial" pitchFamily="34" charset="0"/>
              </a:rPr>
              <a:t> ca </a:t>
            </a:r>
            <a:r>
              <a:rPr lang="en-US" sz="2100" dirty="0" err="1" smtClean="0">
                <a:solidFill>
                  <a:srgbClr val="0000FF"/>
                </a:solidFill>
                <a:latin typeface="Arial" pitchFamily="34" charset="0"/>
                <a:cs typeface="Arial" pitchFamily="34" charset="0"/>
              </a:rPr>
              <a:t>bệnh</a:t>
            </a:r>
            <a:r>
              <a:rPr lang="en-US" sz="2100" dirty="0" smtClean="0">
                <a:solidFill>
                  <a:srgbClr val="0000FF"/>
                </a:solidFill>
                <a:latin typeface="Arial" pitchFamily="34" charset="0"/>
                <a:cs typeface="Arial" pitchFamily="34" charset="0"/>
              </a:rPr>
              <a:t>. </a:t>
            </a:r>
          </a:p>
          <a:p>
            <a:pPr marL="342900" indent="-342900" algn="just" eaLnBrk="1" fontAlgn="auto" hangingPunct="1">
              <a:spcAft>
                <a:spcPts val="0"/>
              </a:spcAft>
              <a:buFont typeface="+mj-lt"/>
              <a:buAutoNum type="arabicPeriod"/>
              <a:defRPr/>
            </a:pPr>
            <a:r>
              <a:rPr lang="vi-VN" sz="2100" dirty="0">
                <a:solidFill>
                  <a:srgbClr val="0000FF"/>
                </a:solidFill>
                <a:cs typeface="Arial" pitchFamily="34" charset="0"/>
              </a:rPr>
              <a:t>Thể hiện được thái độ ân cần khi giao tiếp, tôn trọng người bệnh. Có khả năng làm việc độc lập, phối hợp làm việc nhóm để thực hiện QTKT. Quản lý tốt thời gian và tự tin phát biểu trong môi trường học </a:t>
            </a:r>
            <a:r>
              <a:rPr lang="vi-VN" sz="2100" dirty="0" smtClean="0">
                <a:solidFill>
                  <a:srgbClr val="0000FF"/>
                </a:solidFill>
                <a:cs typeface="Arial" pitchFamily="34" charset="0"/>
              </a:rPr>
              <a:t>tập</a:t>
            </a:r>
            <a:r>
              <a:rPr lang="en-US" sz="2100" dirty="0" smtClean="0">
                <a:solidFill>
                  <a:srgbClr val="0000FF"/>
                </a:solidFill>
                <a:latin typeface="Arial" pitchFamily="34" charset="0"/>
                <a:cs typeface="Arial" pitchFamily="34" charset="0"/>
              </a:rPr>
              <a:t>. </a:t>
            </a:r>
            <a:endParaRPr lang="en-US" sz="2100" dirty="0" smtClean="0">
              <a:solidFill>
                <a:schemeClr val="tx2">
                  <a:lumMod val="50000"/>
                </a:schemeClr>
              </a:solidFill>
              <a:latin typeface="Arial" pitchFamily="34" charset="0"/>
              <a:cs typeface="Arial" pitchFamily="34" charset="0"/>
            </a:endParaRPr>
          </a:p>
          <a:p>
            <a:pPr algn="just" eaLnBrk="1" fontAlgn="auto" hangingPunct="1">
              <a:lnSpc>
                <a:spcPct val="120000"/>
              </a:lnSpc>
              <a:spcAft>
                <a:spcPts val="0"/>
              </a:spcAft>
              <a:defRPr/>
            </a:pPr>
            <a:endParaRPr lang="en-US" sz="2100" b="1" dirty="0" smtClean="0">
              <a:solidFill>
                <a:schemeClr val="tx2">
                  <a:lumMod val="50000"/>
                </a:schemeClr>
              </a:solidFill>
              <a:latin typeface="Arial" pitchFamily="34" charset="0"/>
              <a:ea typeface="Tahoma" pitchFamily="34" charset="0"/>
              <a:cs typeface="Arial" pitchFamily="34" charset="0"/>
            </a:endParaRPr>
          </a:p>
          <a:p>
            <a:pPr algn="just" eaLnBrk="1" fontAlgn="auto" hangingPunct="1">
              <a:lnSpc>
                <a:spcPct val="120000"/>
              </a:lnSpc>
              <a:spcAft>
                <a:spcPts val="0"/>
              </a:spcAft>
              <a:defRPr/>
            </a:pPr>
            <a:r>
              <a:rPr lang="en-US" sz="2100" b="1" dirty="0" smtClean="0">
                <a:solidFill>
                  <a:schemeClr val="tx2">
                    <a:lumMod val="50000"/>
                  </a:schemeClr>
                </a:solidFill>
                <a:latin typeface="Arial" pitchFamily="34" charset="0"/>
                <a:ea typeface="Tahoma" pitchFamily="34" charset="0"/>
                <a:cs typeface="Arial" pitchFamily="34" charset="0"/>
              </a:rPr>
              <a:t> </a:t>
            </a:r>
            <a:endParaRPr lang="en-US" sz="2100" dirty="0">
              <a:solidFill>
                <a:schemeClr val="tx2">
                  <a:lumMod val="50000"/>
                </a:schemeClr>
              </a:solidFill>
              <a:latin typeface="Arial" pitchFamily="34" charset="0"/>
              <a:ea typeface="Tahoma" pitchFamily="34" charset="0"/>
              <a:cs typeface="Arial"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r>
              <a:rPr lang="en-US" sz="2800" b="1" dirty="0" smtClean="0">
                <a:solidFill>
                  <a:schemeClr val="bg1"/>
                </a:solidFill>
                <a:latin typeface="Tahoma" pitchFamily="34" charset="0"/>
                <a:ea typeface="Tahoma" pitchFamily="34" charset="0"/>
                <a:cs typeface="Tahoma" pitchFamily="34" charset="0"/>
              </a:rPr>
              <a:t> 1. MỤC ĐÍCH</a:t>
            </a:r>
            <a:endParaRPr lang="en-US" sz="2800" b="1" dirty="0">
              <a:solidFill>
                <a:schemeClr val="bg1"/>
              </a:solidFill>
              <a:latin typeface="Tahoma" pitchFamily="34" charset="0"/>
              <a:ea typeface="Tahoma" pitchFamily="34" charset="0"/>
              <a:cs typeface="Tahoma" pitchFamily="34" charset="0"/>
            </a:endParaRPr>
          </a:p>
        </p:txBody>
      </p:sp>
      <p:pic>
        <p:nvPicPr>
          <p:cNvPr id="12"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197" name="Subtitle 2"/>
          <p:cNvSpPr txBox="1">
            <a:spLocks/>
          </p:cNvSpPr>
          <p:nvPr/>
        </p:nvSpPr>
        <p:spPr bwMode="auto">
          <a:xfrm>
            <a:off x="49213" y="1733550"/>
            <a:ext cx="899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228600" algn="l"/>
              </a:tabLst>
              <a:defRPr>
                <a:solidFill>
                  <a:schemeClr val="tx1"/>
                </a:solidFill>
                <a:latin typeface="Calibri" panose="020F0502020204030204" pitchFamily="34" charset="0"/>
              </a:defRPr>
            </a:lvl1pPr>
            <a:lvl2pPr marL="742950" indent="-285750" eaLnBrk="0" hangingPunct="0">
              <a:tabLst>
                <a:tab pos="228600" algn="l"/>
              </a:tabLst>
              <a:defRPr>
                <a:solidFill>
                  <a:schemeClr val="tx1"/>
                </a:solidFill>
                <a:latin typeface="Calibri" panose="020F0502020204030204" pitchFamily="34" charset="0"/>
              </a:defRPr>
            </a:lvl2pPr>
            <a:lvl3pPr marL="1143000" indent="-228600" eaLnBrk="0" hangingPunct="0">
              <a:tabLst>
                <a:tab pos="228600" algn="l"/>
              </a:tabLst>
              <a:defRPr>
                <a:solidFill>
                  <a:schemeClr val="tx1"/>
                </a:solidFill>
                <a:latin typeface="Calibri" panose="020F0502020204030204" pitchFamily="34" charset="0"/>
              </a:defRPr>
            </a:lvl3pPr>
            <a:lvl4pPr marL="1600200" indent="-228600" eaLnBrk="0" hangingPunct="0">
              <a:tabLst>
                <a:tab pos="228600" algn="l"/>
              </a:tabLst>
              <a:defRPr>
                <a:solidFill>
                  <a:schemeClr val="tx1"/>
                </a:solidFill>
                <a:latin typeface="Calibri" panose="020F0502020204030204" pitchFamily="34" charset="0"/>
              </a:defRPr>
            </a:lvl4pPr>
            <a:lvl5pPr marL="2057400" indent="-228600" eaLnBrk="0" hangingPunct="0">
              <a:tabLst>
                <a:tab pos="2286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2286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2286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2286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228600" algn="l"/>
              </a:tabLst>
              <a:defRPr>
                <a:solidFill>
                  <a:schemeClr val="tx1"/>
                </a:solidFill>
                <a:latin typeface="Calibri" panose="020F0502020204030204" pitchFamily="34" charset="0"/>
              </a:defRPr>
            </a:lvl9pPr>
          </a:lstStyle>
          <a:p>
            <a:pPr algn="ctr" eaLnBrk="1" hangingPunct="1">
              <a:lnSpc>
                <a:spcPct val="150000"/>
              </a:lnSpc>
              <a:buFont typeface="Arial" panose="020B0604020202020204" pitchFamily="34" charset="0"/>
              <a:buNone/>
            </a:pPr>
            <a:r>
              <a:rPr lang="en-US" altLang="en-US" sz="4400" b="1" dirty="0" err="1">
                <a:solidFill>
                  <a:srgbClr val="000099"/>
                </a:solidFill>
                <a:latin typeface="Arial" panose="020B0604020202020204" pitchFamily="34" charset="0"/>
              </a:rPr>
              <a:t>Trình</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bày</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mục</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đích</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của</a:t>
            </a:r>
            <a:r>
              <a:rPr lang="en-US" altLang="en-US" sz="4400" b="1" dirty="0">
                <a:solidFill>
                  <a:srgbClr val="000099"/>
                </a:solidFill>
                <a:latin typeface="Arial" panose="020B0604020202020204" pitchFamily="34" charset="0"/>
              </a:rPr>
              <a:t> </a:t>
            </a:r>
            <a:r>
              <a:rPr lang="en-US" altLang="en-US" sz="4400" b="1" dirty="0" err="1" smtClean="0">
                <a:solidFill>
                  <a:srgbClr val="000099"/>
                </a:solidFill>
                <a:latin typeface="Arial" panose="020B0604020202020204" pitchFamily="34" charset="0"/>
              </a:rPr>
              <a:t>rửa</a:t>
            </a:r>
            <a:r>
              <a:rPr lang="en-US" altLang="en-US" sz="4400" b="1" dirty="0" smtClean="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bàng</a:t>
            </a:r>
            <a:r>
              <a:rPr lang="en-US" altLang="en-US" sz="4400" b="1" dirty="0">
                <a:solidFill>
                  <a:srgbClr val="000099"/>
                </a:solidFill>
                <a:latin typeface="Arial" panose="020B0604020202020204" pitchFamily="34" charset="0"/>
              </a:rPr>
              <a:t> </a:t>
            </a:r>
            <a:r>
              <a:rPr lang="en-US" altLang="en-US" sz="4400" b="1" dirty="0" err="1">
                <a:solidFill>
                  <a:srgbClr val="000099"/>
                </a:solidFill>
                <a:latin typeface="Arial" panose="020B0604020202020204" pitchFamily="34" charset="0"/>
              </a:rPr>
              <a:t>quang</a:t>
            </a:r>
            <a:r>
              <a:rPr lang="en-US" altLang="en-US" sz="4400" b="1" dirty="0">
                <a:solidFill>
                  <a:srgbClr val="000099"/>
                </a:solidFill>
                <a:latin typeface="Arial" panose="020B0604020202020204" pitchFamily="34" charset="0"/>
              </a:rPr>
              <a:t>?</a:t>
            </a:r>
          </a:p>
        </p:txBody>
      </p:sp>
      <p:sp>
        <p:nvSpPr>
          <p:cNvPr id="81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22B6A89-8FAE-4B62-9140-7F48A196D17E}" type="slidenum">
              <a:rPr lang="en-US" altLang="en-US">
                <a:solidFill>
                  <a:srgbClr val="898989"/>
                </a:solidFill>
              </a:rPr>
              <a:pPr eaLnBrk="1" hangingPunct="1"/>
              <a:t>5</a:t>
            </a:fld>
            <a:endParaRPr lang="en-US" altLang="en-US">
              <a:solidFill>
                <a:srgbClr val="898989"/>
              </a:solidFill>
            </a:endParaRPr>
          </a:p>
        </p:txBody>
      </p:sp>
      <p:sp>
        <p:nvSpPr>
          <p:cNvPr id="8199" name="TextBox 6"/>
          <p:cNvSpPr txBox="1">
            <a:spLocks noChangeArrowheads="1"/>
          </p:cNvSpPr>
          <p:nvPr/>
        </p:nvSpPr>
        <p:spPr bwMode="auto">
          <a:xfrm>
            <a:off x="152400" y="97155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n-US" altLang="en-US"/>
          </a:p>
        </p:txBody>
      </p:sp>
      <p:sp>
        <p:nvSpPr>
          <p:cNvPr id="2" name="Rectangle 1"/>
          <p:cNvSpPr/>
          <p:nvPr/>
        </p:nvSpPr>
        <p:spPr>
          <a:xfrm>
            <a:off x="3352800" y="1148555"/>
            <a:ext cx="2021707" cy="658835"/>
          </a:xfrm>
          <a:prstGeom prst="rect">
            <a:avLst/>
          </a:prstGeom>
        </p:spPr>
        <p:txBody>
          <a:bodyPr wrap="none">
            <a:spAutoFit/>
          </a:bodyPr>
          <a:lstStyle/>
          <a:p>
            <a:pPr>
              <a:lnSpc>
                <a:spcPct val="150000"/>
              </a:lnSpc>
              <a:spcBef>
                <a:spcPts val="0"/>
              </a:spcBef>
              <a:tabLst>
                <a:tab pos="228600" algn="l"/>
              </a:tabLst>
            </a:pPr>
            <a:r>
              <a:rPr lang="vi-VN" sz="2800" b="1" dirty="0">
                <a:solidFill>
                  <a:srgbClr val="FF0000"/>
                </a:solidFill>
                <a:latin typeface="Arial" pitchFamily="34" charset="0"/>
              </a:rPr>
              <a:t>Câu hỏi 1: </a:t>
            </a:r>
            <a:endParaRPr lang="en-US" sz="2800" b="1"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6675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1. MỤC ĐÍCH</a:t>
            </a:r>
          </a:p>
        </p:txBody>
      </p:sp>
      <p:sp>
        <p:nvSpPr>
          <p:cNvPr id="10" name="Content Placeholder 9"/>
          <p:cNvSpPr>
            <a:spLocks noGrp="1"/>
          </p:cNvSpPr>
          <p:nvPr>
            <p:ph sz="half" idx="1"/>
          </p:nvPr>
        </p:nvSpPr>
        <p:spPr>
          <a:xfrm>
            <a:off x="0" y="895350"/>
            <a:ext cx="9144000" cy="4248150"/>
          </a:xfrm>
        </p:spPr>
        <p:txBody>
          <a:bodyPr rtlCol="0">
            <a:normAutofit/>
          </a:bodyPr>
          <a:lstStyle/>
          <a:p>
            <a:pPr marL="0" indent="0" eaLnBrk="1" fontAlgn="auto" hangingPunct="1">
              <a:spcAft>
                <a:spcPts val="0"/>
              </a:spcAft>
              <a:buFont typeface="Arial" panose="020B0604020202020204" pitchFamily="34" charset="0"/>
              <a:buNone/>
              <a:defRPr/>
            </a:pPr>
            <a:r>
              <a:rPr lang="en-US" b="1" dirty="0" err="1">
                <a:solidFill>
                  <a:srgbClr val="0000FF"/>
                </a:solidFill>
                <a:latin typeface="Arial" pitchFamily="34" charset="0"/>
                <a:cs typeface="Arial" pitchFamily="34" charset="0"/>
              </a:rPr>
              <a:t>Rửa</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bàng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quang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là</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kỹ</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thuật</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đưa</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một</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số</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lượng</a:t>
            </a:r>
            <a:r>
              <a:rPr lang="en-US" b="1" dirty="0">
                <a:solidFill>
                  <a:srgbClr val="0000FF"/>
                </a:solidFill>
                <a:latin typeface="Arial" pitchFamily="34" charset="0"/>
                <a:cs typeface="Arial" pitchFamily="34" charset="0"/>
              </a:rPr>
              <a:t> dung </a:t>
            </a:r>
            <a:r>
              <a:rPr lang="en-US" b="1" dirty="0" err="1" smtClean="0">
                <a:solidFill>
                  <a:srgbClr val="0000FF"/>
                </a:solidFill>
                <a:latin typeface="Arial" pitchFamily="34" charset="0"/>
                <a:cs typeface="Arial" pitchFamily="34" charset="0"/>
              </a:rPr>
              <a:t>dịch</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nước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rửa</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nước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muối</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nước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cất</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hoặc</a:t>
            </a:r>
            <a:r>
              <a:rPr lang="en-US" b="1" dirty="0" smtClean="0">
                <a:solidFill>
                  <a:srgbClr val="0000FF"/>
                </a:solidFill>
                <a:latin typeface="Arial" pitchFamily="34" charset="0"/>
                <a:cs typeface="Arial" pitchFamily="34" charset="0"/>
              </a:rPr>
              <a:t> dung </a:t>
            </a:r>
            <a:r>
              <a:rPr lang="en-US" b="1" dirty="0" err="1" smtClean="0">
                <a:solidFill>
                  <a:srgbClr val="0000FF"/>
                </a:solidFill>
                <a:latin typeface="Arial" pitchFamily="34" charset="0"/>
                <a:cs typeface="Arial" pitchFamily="34" charset="0"/>
              </a:rPr>
              <a:t>dịch</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sát</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khuẩn</a:t>
            </a:r>
            <a:r>
              <a:rPr lang="en-US" b="1" dirty="0" smtClean="0">
                <a:solidFill>
                  <a:srgbClr val="0000FF"/>
                </a:solidFill>
                <a:latin typeface="Arial" pitchFamily="34" charset="0"/>
                <a:cs typeface="Arial" pitchFamily="34" charset="0"/>
              </a:rPr>
              <a:t> (betadine, </a:t>
            </a:r>
            <a:r>
              <a:rPr lang="en-US" b="1" dirty="0" err="1" smtClean="0">
                <a:solidFill>
                  <a:srgbClr val="0000FF"/>
                </a:solidFill>
                <a:latin typeface="Arial" pitchFamily="34" charset="0"/>
                <a:cs typeface="Arial" pitchFamily="34" charset="0"/>
              </a:rPr>
              <a:t>povidine</a:t>
            </a:r>
            <a:r>
              <a:rPr lang="en-US" b="1" dirty="0" smtClean="0">
                <a:solidFill>
                  <a:srgbClr val="0000FF"/>
                </a:solidFill>
                <a:latin typeface="Arial" pitchFamily="34" charset="0"/>
                <a:cs typeface="Arial" pitchFamily="34" charset="0"/>
              </a:rPr>
              <a:t> ..) qua </a:t>
            </a:r>
            <a:r>
              <a:rPr lang="en-US" b="1" dirty="0" err="1" smtClean="0">
                <a:solidFill>
                  <a:srgbClr val="0000FF"/>
                </a:solidFill>
                <a:latin typeface="Arial" pitchFamily="34" charset="0"/>
                <a:cs typeface="Arial" pitchFamily="34" charset="0"/>
              </a:rPr>
              <a:t>ống</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thông</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tiểu</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vào</a:t>
            </a:r>
            <a:r>
              <a:rPr lang="en-US" b="1" dirty="0" smtClean="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bàng</a:t>
            </a:r>
            <a:r>
              <a:rPr lang="en-US" b="1" dirty="0">
                <a:solidFill>
                  <a:srgbClr val="0000FF"/>
                </a:solidFill>
                <a:latin typeface="Arial" pitchFamily="34" charset="0"/>
                <a:cs typeface="Arial" pitchFamily="34" charset="0"/>
              </a:rPr>
              <a:t> </a:t>
            </a:r>
            <a:r>
              <a:rPr lang="en-US" b="1" dirty="0" err="1">
                <a:solidFill>
                  <a:srgbClr val="0000FF"/>
                </a:solidFill>
                <a:latin typeface="Arial" pitchFamily="34" charset="0"/>
                <a:cs typeface="Arial" pitchFamily="34" charset="0"/>
              </a:rPr>
              <a:t>quang</a:t>
            </a:r>
            <a:r>
              <a:rPr lang="en-US" b="1" dirty="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với</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mục</a:t>
            </a:r>
            <a:r>
              <a:rPr lang="en-US" b="1" dirty="0" smtClean="0">
                <a:solidFill>
                  <a:srgbClr val="0000FF"/>
                </a:solidFill>
                <a:latin typeface="Arial" pitchFamily="34" charset="0"/>
                <a:cs typeface="Arial" pitchFamily="34" charset="0"/>
              </a:rPr>
              <a:t> </a:t>
            </a:r>
            <a:r>
              <a:rPr lang="en-US" b="1" dirty="0" err="1" smtClean="0">
                <a:solidFill>
                  <a:srgbClr val="0000FF"/>
                </a:solidFill>
                <a:latin typeface="Arial" pitchFamily="34" charset="0"/>
                <a:cs typeface="Arial" pitchFamily="34" charset="0"/>
              </a:rPr>
              <a:t>đích</a:t>
            </a:r>
            <a:r>
              <a:rPr lang="en-US" b="1" dirty="0" smtClean="0">
                <a:solidFill>
                  <a:srgbClr val="0000FF"/>
                </a:solidFill>
                <a:latin typeface="Arial" pitchFamily="34" charset="0"/>
                <a:cs typeface="Arial" pitchFamily="34" charset="0"/>
              </a:rPr>
              <a:t>: </a:t>
            </a:r>
            <a:endParaRPr lang="en-US" dirty="0" smtClean="0">
              <a:latin typeface="Arial" pitchFamily="34" charset="0"/>
              <a:cs typeface="Arial" pitchFamily="34" charset="0"/>
            </a:endParaRPr>
          </a:p>
          <a:p>
            <a:pPr eaLnBrk="1" fontAlgn="auto" hangingPunct="1">
              <a:spcAft>
                <a:spcPts val="0"/>
              </a:spcAft>
              <a:buFont typeface="Wingdings" pitchFamily="2" charset="2"/>
              <a:buChar char="Ø"/>
              <a:defRPr/>
            </a:pPr>
            <a:r>
              <a:rPr lang="en-US" sz="2600" dirty="0" err="1" smtClean="0">
                <a:latin typeface="Arial" pitchFamily="34" charset="0"/>
                <a:cs typeface="Arial" pitchFamily="34" charset="0"/>
              </a:rPr>
              <a:t>Loại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bỏ</a:t>
            </a:r>
            <a:r>
              <a:rPr lang="en-US" sz="2600" dirty="0" smtClean="0">
                <a:latin typeface="Arial" pitchFamily="34" charset="0"/>
                <a:cs typeface="Arial" pitchFamily="34" charset="0"/>
              </a:rPr>
              <a:t> </a:t>
            </a:r>
            <a:r>
              <a:rPr lang="vi-VN" sz="2600" dirty="0" smtClean="0">
                <a:cs typeface="Arial" pitchFamily="34" charset="0"/>
              </a:rPr>
              <a:t>chất </a:t>
            </a:r>
            <a:r>
              <a:rPr lang="en-US" sz="2600" dirty="0" err="1" smtClean="0">
                <a:latin typeface="Arial" pitchFamily="34" charset="0"/>
                <a:cs typeface="Arial" pitchFamily="34" charset="0"/>
              </a:rPr>
              <a:t>dịch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cặn</a:t>
            </a:r>
            <a:r>
              <a:rPr lang="vi-VN" sz="2600" dirty="0" smtClean="0">
                <a:cs typeface="Arial" pitchFamily="34" charset="0"/>
              </a:rPr>
              <a:t> </a:t>
            </a:r>
            <a:r>
              <a:rPr lang="en-US" sz="2600" dirty="0" err="1" smtClean="0">
                <a:latin typeface="Arial" pitchFamily="34" charset="0"/>
                <a:cs typeface="Arial" pitchFamily="34" charset="0"/>
              </a:rPr>
              <a:t>lắng</a:t>
            </a:r>
            <a:r>
              <a:rPr lang="vi-VN" sz="2600" dirty="0" smtClean="0">
                <a:cs typeface="Arial" pitchFamily="34" charset="0"/>
              </a:rPr>
              <a:t>, mảnh niêm mạc và tế bào nội mô trong bàng quang</a:t>
            </a:r>
            <a:endParaRPr lang="en-US" sz="2600" dirty="0" smtClean="0">
              <a:latin typeface="Arial" pitchFamily="34" charset="0"/>
              <a:cs typeface="Arial" pitchFamily="34" charset="0"/>
            </a:endParaRPr>
          </a:p>
          <a:p>
            <a:pPr eaLnBrk="1" fontAlgn="auto" hangingPunct="1">
              <a:spcAft>
                <a:spcPts val="0"/>
              </a:spcAft>
              <a:buFont typeface="Wingdings" pitchFamily="2" charset="2"/>
              <a:buChar char="Ø"/>
              <a:defRPr/>
            </a:pPr>
            <a:r>
              <a:rPr lang="en-US" sz="2600" dirty="0" err="1" smtClean="0">
                <a:latin typeface="Arial" pitchFamily="34" charset="0"/>
                <a:cs typeface="Arial" pitchFamily="34" charset="0"/>
              </a:rPr>
              <a:t>Làm</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sạch</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bàng</a:t>
            </a:r>
            <a:r>
              <a:rPr lang="en-US" sz="2600" dirty="0" smtClean="0">
                <a:latin typeface="Arial" pitchFamily="34" charset="0"/>
                <a:cs typeface="Arial" pitchFamily="34" charset="0"/>
              </a:rPr>
              <a:t> </a:t>
            </a:r>
            <a:r>
              <a:rPr lang="vi-VN" sz="2600" dirty="0" smtClean="0">
                <a:cs typeface="Arial" pitchFamily="34" charset="0"/>
              </a:rPr>
              <a:t>quang để </a:t>
            </a:r>
            <a:r>
              <a:rPr lang="en-US" sz="2600" dirty="0" err="1" smtClean="0">
                <a:latin typeface="Arial" pitchFamily="34" charset="0"/>
                <a:cs typeface="Arial" pitchFamily="34" charset="0"/>
              </a:rPr>
              <a:t>bơm</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thuốc</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điều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trị</a:t>
            </a:r>
            <a:r>
              <a:rPr lang="vi-VN" sz="2600" dirty="0" smtClean="0">
                <a:cs typeface="Arial" pitchFamily="34" charset="0"/>
              </a:rPr>
              <a:t> </a:t>
            </a:r>
            <a:endParaRPr lang="en-US" sz="2600" dirty="0" smtClean="0">
              <a:cs typeface="Arial" pitchFamily="34" charset="0"/>
            </a:endParaRPr>
          </a:p>
          <a:p>
            <a:pPr eaLnBrk="1" fontAlgn="auto" hangingPunct="1">
              <a:spcAft>
                <a:spcPts val="0"/>
              </a:spcAft>
              <a:buFont typeface="Wingdings" pitchFamily="2" charset="2"/>
              <a:buChar char="Ø"/>
              <a:defRPr/>
            </a:pPr>
            <a:r>
              <a:rPr lang="en-US" sz="2600" dirty="0" err="1" smtClean="0">
                <a:latin typeface="Arial" pitchFamily="34" charset="0"/>
                <a:cs typeface="Arial" pitchFamily="34" charset="0"/>
              </a:rPr>
              <a:t>Cầm</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máu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loại</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bỏ</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cục</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máu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đông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sau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phẫu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thuật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hoặc</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sau</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chấn</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thương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đường</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tiết</a:t>
            </a:r>
            <a:r>
              <a:rPr lang="en-US" sz="2600" dirty="0" smtClean="0">
                <a:latin typeface="Arial" pitchFamily="34" charset="0"/>
                <a:cs typeface="Arial" pitchFamily="34" charset="0"/>
              </a:rPr>
              <a:t> </a:t>
            </a:r>
            <a:r>
              <a:rPr lang="en-US" sz="2600" dirty="0" err="1" smtClean="0">
                <a:latin typeface="Arial" pitchFamily="34" charset="0"/>
                <a:cs typeface="Arial" pitchFamily="34" charset="0"/>
              </a:rPr>
              <a:t>niệu</a:t>
            </a:r>
            <a:r>
              <a:rPr lang="en-US" sz="2600" dirty="0" smtClean="0">
                <a:latin typeface="Arial" pitchFamily="34" charset="0"/>
                <a:cs typeface="Arial" pitchFamily="34" charset="0"/>
              </a:rPr>
              <a:t>.</a:t>
            </a:r>
          </a:p>
          <a:p>
            <a:pPr algn="just" eaLnBrk="1" fontAlgn="auto" hangingPunct="1">
              <a:spcAft>
                <a:spcPts val="0"/>
              </a:spcAft>
              <a:buFont typeface="Arial" panose="020B0604020202020204" pitchFamily="34" charset="0"/>
              <a:buNone/>
              <a:defRPr/>
            </a:pPr>
            <a:endParaRPr lang="en-US" sz="2400" dirty="0" smtClean="0"/>
          </a:p>
          <a:p>
            <a:pPr algn="just" eaLnBrk="1" fontAlgn="auto" hangingPunct="1">
              <a:spcAft>
                <a:spcPts val="0"/>
              </a:spcAft>
              <a:buFont typeface="Arial" panose="020B0604020202020204" pitchFamily="34" charset="0"/>
              <a:buNone/>
              <a:defRPr/>
            </a:pPr>
            <a:endParaRPr lang="en-US" sz="2400" dirty="0" smtClean="0">
              <a:solidFill>
                <a:srgbClr val="FF0000"/>
              </a:solidFill>
              <a:latin typeface="Arial" pitchFamily="34" charset="0"/>
              <a:cs typeface="Arial" pitchFamily="34" charset="0"/>
            </a:endParaRPr>
          </a:p>
        </p:txBody>
      </p:sp>
      <p:pic>
        <p:nvPicPr>
          <p:cNvPr id="1026" name="Picture 2" descr="C:\Users\VN-Pro\Desktop\Quy chuan Logo Cao Dang y Bach Mai_nho.jpg"/>
          <p:cNvPicPr>
            <a:picLocks noChangeAspect="1" noChangeArrowheads="1"/>
          </p:cNvPicPr>
          <p:nvPr/>
        </p:nvPicPr>
        <p:blipFill>
          <a:blip r:embed="rId2"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3"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CÂU HỎI </a:t>
            </a:r>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2 </a:t>
            </a:r>
            <a:endPar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0243" name="Subtitle 2"/>
          <p:cNvSpPr>
            <a:spLocks noGrp="1"/>
          </p:cNvSpPr>
          <p:nvPr>
            <p:ph type="subTitle" idx="1"/>
          </p:nvPr>
        </p:nvSpPr>
        <p:spPr>
          <a:xfrm>
            <a:off x="152400" y="971550"/>
            <a:ext cx="8724900" cy="3733800"/>
          </a:xfrm>
        </p:spPr>
        <p:txBody>
          <a:bodyPr/>
          <a:lstStyle/>
          <a:p>
            <a:pPr algn="l" eaLnBrk="1" hangingPunct="1"/>
            <a:r>
              <a:rPr lang="en-US" altLang="en-US" sz="3000" b="1" smtClean="0">
                <a:solidFill>
                  <a:srgbClr val="0000FF"/>
                </a:solidFill>
                <a:latin typeface="Arial" panose="020B0604020202020204" pitchFamily="34" charset="0"/>
                <a:cs typeface="Arial" panose="020B0604020202020204" pitchFamily="34" charset="0"/>
              </a:rPr>
              <a:t>Chỉ định rửa bàng quang trong trường hợp nào?</a:t>
            </a:r>
          </a:p>
          <a:p>
            <a:pPr marL="971550" lvl="1" indent="-514350" algn="l" eaLnBrk="1" hangingPunct="1">
              <a:buFont typeface="Calibri" panose="020F0502020204030204" pitchFamily="34" charset="0"/>
              <a:buAutoNum type="alphaUcPeriod"/>
            </a:pPr>
            <a:r>
              <a:rPr lang="en-US" altLang="en-US" smtClean="0">
                <a:solidFill>
                  <a:srgbClr val="142F50"/>
                </a:solidFill>
                <a:latin typeface="Arial" panose="020B0604020202020204" pitchFamily="34" charset="0"/>
                <a:cs typeface="Arial" panose="020B0604020202020204" pitchFamily="34" charset="0"/>
              </a:rPr>
              <a:t>Bí tiểu có cầu bàng quang căng</a:t>
            </a:r>
          </a:p>
          <a:p>
            <a:pPr marL="971550" lvl="1" indent="-514350" algn="l" eaLnBrk="1" hangingPunct="1">
              <a:buFont typeface="Calibri" panose="020F0502020204030204" pitchFamily="34" charset="0"/>
              <a:buAutoNum type="alphaUcPeriod"/>
            </a:pPr>
            <a:r>
              <a:rPr lang="en-US" altLang="en-US" smtClean="0">
                <a:solidFill>
                  <a:srgbClr val="142F50"/>
                </a:solidFill>
                <a:latin typeface="Arial" panose="020B0604020202020204" pitchFamily="34" charset="0"/>
                <a:cs typeface="Arial" panose="020B0604020202020204" pitchFamily="34" charset="0"/>
              </a:rPr>
              <a:t>Trước khi đẻ</a:t>
            </a:r>
          </a:p>
          <a:p>
            <a:pPr marL="971550" lvl="1" indent="-514350" algn="l" eaLnBrk="1" hangingPunct="1">
              <a:buFont typeface="Calibri" panose="020F0502020204030204" pitchFamily="34" charset="0"/>
              <a:buAutoNum type="alphaUcPeriod"/>
            </a:pPr>
            <a:r>
              <a:rPr lang="en-US" altLang="en-US" smtClean="0">
                <a:solidFill>
                  <a:srgbClr val="142F50"/>
                </a:solidFill>
                <a:latin typeface="Arial" panose="020B0604020202020204" pitchFamily="34" charset="0"/>
                <a:cs typeface="Arial" panose="020B0604020202020204" pitchFamily="34" charset="0"/>
              </a:rPr>
              <a:t>Trước phẫu thuật lấy sỏi thận </a:t>
            </a:r>
          </a:p>
          <a:p>
            <a:pPr marL="971550" lvl="1" indent="-514350" algn="l" eaLnBrk="1" hangingPunct="1">
              <a:buFont typeface="Calibri" panose="020F0502020204030204" pitchFamily="34" charset="0"/>
              <a:buAutoNum type="alphaUcPeriod"/>
            </a:pPr>
            <a:r>
              <a:rPr lang="en-US" altLang="en-US" smtClean="0">
                <a:solidFill>
                  <a:srgbClr val="142F50"/>
                </a:solidFill>
                <a:latin typeface="Arial" panose="020B0604020202020204" pitchFamily="34" charset="0"/>
                <a:cs typeface="Arial" panose="020B0604020202020204" pitchFamily="34" charset="0"/>
              </a:rPr>
              <a:t> Viêm bàng quang </a:t>
            </a:r>
          </a:p>
          <a:p>
            <a:pPr algn="l" eaLnBrk="1" hangingPunct="1">
              <a:lnSpc>
                <a:spcPct val="150000"/>
              </a:lnSpc>
              <a:spcBef>
                <a:spcPct val="0"/>
              </a:spcBef>
            </a:pPr>
            <a:endParaRPr lang="en-US" altLang="en-US" sz="2800" smtClean="0">
              <a:solidFill>
                <a:srgbClr val="000099"/>
              </a:solidFill>
              <a:latin typeface="Arial" panose="020B0604020202020204" pitchFamily="34" charset="0"/>
              <a:cs typeface="Arial" panose="020B0604020202020204"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DC03A603-3C64-489C-BB1C-C19269E3E09B}" type="slidenum">
              <a:rPr lang="en-US" altLang="en-US">
                <a:solidFill>
                  <a:srgbClr val="898989"/>
                </a:solidFill>
              </a:rPr>
              <a:pPr eaLnBrk="1" hangingPunct="1"/>
              <a:t>7</a:t>
            </a:fld>
            <a:endParaRPr lang="en-US" altLang="en-US">
              <a:solidFill>
                <a:srgbClr val="898989"/>
              </a:solidFill>
            </a:endParaRPr>
          </a:p>
        </p:txBody>
      </p:sp>
      <p:sp>
        <p:nvSpPr>
          <p:cNvPr id="8" name="Donut 7"/>
          <p:cNvSpPr/>
          <p:nvPr/>
        </p:nvSpPr>
        <p:spPr>
          <a:xfrm>
            <a:off x="609600" y="3486150"/>
            <a:ext cx="457200" cy="533400"/>
          </a:xfrm>
          <a:prstGeom prst="donut">
            <a:avLst>
              <a:gd name="adj" fmla="val 617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smtClean="0">
                <a:solidFill>
                  <a:schemeClr val="bg1"/>
                </a:solidFill>
                <a:latin typeface="Arial" panose="020B0604020202020204" pitchFamily="34" charset="0"/>
                <a:ea typeface="Tahoma" panose="020B0604030504040204" pitchFamily="34" charset="0"/>
                <a:cs typeface="Arial" panose="020B0604020202020204" pitchFamily="34" charset="0"/>
              </a:rPr>
              <a:t>2. CHỈ ĐỊNH</a:t>
            </a:r>
          </a:p>
        </p:txBody>
      </p:sp>
      <p:pic>
        <p:nvPicPr>
          <p:cNvPr id="1026" name="Picture 2" descr="C:\Users\VN-Pro\Desktop\Quy chuan Logo Cao Dang y Bach Mai_nho.jpg"/>
          <p:cNvPicPr>
            <a:picLocks noChangeAspect="1" noChangeArrowheads="1"/>
          </p:cNvPicPr>
          <p:nvPr/>
        </p:nvPicPr>
        <p:blipFill>
          <a:blip r:embed="rId3" cstate="print"/>
          <a:srcRect/>
          <a:stretch>
            <a:fillRect/>
          </a:stretch>
        </p:blipFill>
        <p:spPr bwMode="auto">
          <a:xfrm>
            <a:off x="8229600" y="0"/>
            <a:ext cx="685800" cy="666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D:\ảnh\LOGO bachmai.jpg"/>
          <p:cNvPicPr>
            <a:picLocks noChangeAspect="1" noChangeArrowheads="1"/>
          </p:cNvPicPr>
          <p:nvPr/>
        </p:nvPicPr>
        <p:blipFill>
          <a:blip r:embed="rId4" cstate="print"/>
          <a:srcRect/>
          <a:stretch>
            <a:fillRect/>
          </a:stretch>
        </p:blipFill>
        <p:spPr bwMode="auto">
          <a:xfrm>
            <a:off x="147638" y="0"/>
            <a:ext cx="690562"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269" name="Subtitle 2"/>
          <p:cNvSpPr>
            <a:spLocks noGrp="1"/>
          </p:cNvSpPr>
          <p:nvPr>
            <p:ph type="subTitle" idx="1"/>
          </p:nvPr>
        </p:nvSpPr>
        <p:spPr>
          <a:xfrm>
            <a:off x="304800" y="800100"/>
            <a:ext cx="8610600" cy="4343400"/>
          </a:xfrm>
        </p:spPr>
        <p:txBody>
          <a:bodyPr/>
          <a:lstStyle/>
          <a:p>
            <a:pPr eaLnBrk="1" hangingPunct="1"/>
            <a:endParaRPr lang="en-US" altLang="en-US" b="1" smtClean="0">
              <a:solidFill>
                <a:srgbClr val="0070C0"/>
              </a:solidFill>
              <a:latin typeface="Tahoma" panose="020B0604030504040204" pitchFamily="34" charset="0"/>
              <a:cs typeface="Tahoma" panose="020B0604030504040204" pitchFamily="34" charset="0"/>
            </a:endParaRPr>
          </a:p>
          <a:p>
            <a:pPr algn="l" eaLnBrk="1" hangingPunct="1"/>
            <a:endParaRPr lang="en-US" altLang="en-US" b="1" smtClean="0">
              <a:solidFill>
                <a:srgbClr val="0000FF"/>
              </a:solidFill>
              <a:latin typeface="Tahoma" panose="020B0604030504040204" pitchFamily="34" charset="0"/>
              <a:cs typeface="Tahoma" panose="020B0604030504040204" pitchFamily="34" charset="0"/>
            </a:endParaRPr>
          </a:p>
          <a:p>
            <a:pPr eaLnBrk="1" hangingPunct="1"/>
            <a:r>
              <a:rPr lang="en-US" altLang="en-US" sz="3600" b="1" smtClean="0">
                <a:solidFill>
                  <a:srgbClr val="0000FF"/>
                </a:solidFill>
                <a:latin typeface="Tahoma" panose="020B0604030504040204" pitchFamily="34" charset="0"/>
                <a:cs typeface="Tahoma" panose="020B0604030504040204" pitchFamily="34" charset="0"/>
              </a:rPr>
              <a:t> </a:t>
            </a:r>
            <a:endParaRPr lang="en-US" altLang="en-US" smtClean="0">
              <a:solidFill>
                <a:srgbClr val="0099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sp>
        <p:nvSpPr>
          <p:cNvPr id="11271" name="Subtitle 2"/>
          <p:cNvSpPr txBox="1">
            <a:spLocks/>
          </p:cNvSpPr>
          <p:nvPr/>
        </p:nvSpPr>
        <p:spPr bwMode="auto">
          <a:xfrm>
            <a:off x="381000" y="1200150"/>
            <a:ext cx="8382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2" algn="just" eaLnBrk="1" hangingPunct="1">
              <a:spcBef>
                <a:spcPct val="20000"/>
              </a:spcBef>
              <a:buFont typeface="Wingdings" panose="05000000000000000000" pitchFamily="2" charset="2"/>
              <a:buChar char="ü"/>
            </a:pPr>
            <a:endParaRPr lang="en-US" altLang="en-US" sz="3200">
              <a:latin typeface="Times New Roman" panose="02020603050405020304" pitchFamily="18" charset="0"/>
              <a:ea typeface="Tahoma" panose="020B0604030504040204" pitchFamily="34" charset="0"/>
              <a:cs typeface="Times New Roman" panose="02020603050405020304" pitchFamily="18" charset="0"/>
            </a:endParaRPr>
          </a:p>
        </p:txBody>
      </p:sp>
      <p:sp>
        <p:nvSpPr>
          <p:cNvPr id="11272" name="Subtitle 2"/>
          <p:cNvSpPr txBox="1">
            <a:spLocks/>
          </p:cNvSpPr>
          <p:nvPr/>
        </p:nvSpPr>
        <p:spPr bwMode="auto">
          <a:xfrm>
            <a:off x="274320" y="1165860"/>
            <a:ext cx="8686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20000"/>
              </a:spcBef>
              <a:buFont typeface="Arial" panose="020B0604020202020204" pitchFamily="34" charset="0"/>
              <a:buNone/>
            </a:pPr>
            <a:endParaRPr lang="en-US" altLang="en-US" sz="3200" b="1">
              <a:solidFill>
                <a:srgbClr val="0070C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1" name="Subtitle 2"/>
          <p:cNvSpPr txBox="1">
            <a:spLocks/>
          </p:cNvSpPr>
          <p:nvPr/>
        </p:nvSpPr>
        <p:spPr>
          <a:xfrm>
            <a:off x="228600" y="800100"/>
            <a:ext cx="8686800" cy="4343400"/>
          </a:xfrm>
          <a:prstGeom prst="rect">
            <a:avLst/>
          </a:prstGeom>
        </p:spPr>
        <p:txBody>
          <a:bodyPr>
            <a:normAutofit/>
          </a:bodyPr>
          <a:lstStyle/>
          <a:p>
            <a:pPr marL="514350" indent="-514350" fontAlgn="auto">
              <a:spcBef>
                <a:spcPct val="20000"/>
              </a:spcBef>
              <a:spcAft>
                <a:spcPts val="0"/>
              </a:spcAft>
              <a:buFont typeface="Wingdings" pitchFamily="2" charset="2"/>
              <a:buChar char="Ø"/>
              <a:defRPr/>
            </a:pPr>
            <a:r>
              <a:rPr lang="en-US" sz="2700" b="1" dirty="0" smtClean="0">
                <a:latin typeface="Arial" pitchFamily="34" charset="0"/>
                <a:ea typeface="Tahoma" pitchFamily="34" charset="0"/>
              </a:rPr>
              <a:t>NB </a:t>
            </a:r>
            <a:r>
              <a:rPr lang="en-US" sz="2700" b="1" dirty="0" err="1" smtClean="0">
                <a:latin typeface="Arial" pitchFamily="34" charset="0"/>
                <a:ea typeface="Tahoma" pitchFamily="34" charset="0"/>
              </a:rPr>
              <a:t>đặt</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thông</a:t>
            </a:r>
            <a:r>
              <a:rPr lang="en-US" sz="2700" b="1" dirty="0" smtClean="0">
                <a:latin typeface="Arial" pitchFamily="34" charset="0"/>
                <a:ea typeface="Tahoma" pitchFamily="34" charset="0"/>
              </a:rPr>
              <a:t> </a:t>
            </a:r>
            <a:r>
              <a:rPr lang="en-US" sz="2700" b="1" dirty="0" err="1">
                <a:latin typeface="Arial" pitchFamily="34" charset="0"/>
                <a:ea typeface="Tahoma" pitchFamily="34" charset="0"/>
              </a:rPr>
              <a:t>tiểu</a:t>
            </a:r>
            <a:r>
              <a:rPr lang="en-US" sz="2700" b="1" dirty="0">
                <a:latin typeface="Arial" pitchFamily="34" charset="0"/>
                <a:ea typeface="Tahoma" pitchFamily="34" charset="0"/>
              </a:rPr>
              <a:t> </a:t>
            </a:r>
            <a:r>
              <a:rPr lang="en-US" sz="2700" b="1" dirty="0" err="1">
                <a:latin typeface="Arial" pitchFamily="34" charset="0"/>
                <a:ea typeface="Tahoma" pitchFamily="34" charset="0"/>
              </a:rPr>
              <a:t>lâu</a:t>
            </a:r>
            <a:r>
              <a:rPr lang="en-US" sz="2700" b="1" dirty="0">
                <a:latin typeface="Arial" pitchFamily="34" charset="0"/>
                <a:ea typeface="Tahoma" pitchFamily="34" charset="0"/>
              </a:rPr>
              <a:t> </a:t>
            </a:r>
            <a:r>
              <a:rPr lang="en-US" sz="2700" b="1" dirty="0" err="1">
                <a:latin typeface="Arial" pitchFamily="34" charset="0"/>
                <a:ea typeface="Tahoma" pitchFamily="34" charset="0"/>
              </a:rPr>
              <a:t>ngày</a:t>
            </a:r>
            <a:endParaRPr lang="en-US" sz="2700" b="1" dirty="0">
              <a:latin typeface="Arial" pitchFamily="34" charset="0"/>
              <a:ea typeface="Tahoma" pitchFamily="34" charset="0"/>
            </a:endParaRPr>
          </a:p>
          <a:p>
            <a:pPr marL="514350" indent="-514350" fontAlgn="auto">
              <a:spcBef>
                <a:spcPct val="20000"/>
              </a:spcBef>
              <a:spcAft>
                <a:spcPts val="0"/>
              </a:spcAft>
              <a:buFont typeface="Wingdings" pitchFamily="2" charset="2"/>
              <a:buChar char="Ø"/>
              <a:defRPr/>
            </a:pPr>
            <a:r>
              <a:rPr lang="en-US" sz="2700" b="1" dirty="0" err="1">
                <a:latin typeface="Arial" pitchFamily="34" charset="0"/>
                <a:ea typeface="Tahoma" pitchFamily="34" charset="0"/>
              </a:rPr>
              <a:t>Viêm</a:t>
            </a:r>
            <a:r>
              <a:rPr lang="en-US" sz="2700" b="1" dirty="0">
                <a:latin typeface="Arial" pitchFamily="34" charset="0"/>
                <a:ea typeface="Tahoma" pitchFamily="34" charset="0"/>
              </a:rPr>
              <a:t> </a:t>
            </a:r>
            <a:r>
              <a:rPr lang="en-US" sz="2700" b="1" dirty="0" err="1">
                <a:latin typeface="Arial" pitchFamily="34" charset="0"/>
                <a:ea typeface="Tahoma" pitchFamily="34" charset="0"/>
              </a:rPr>
              <a:t>bàng</a:t>
            </a:r>
            <a:r>
              <a:rPr lang="en-US" sz="2700" b="1" dirty="0">
                <a:latin typeface="Arial" pitchFamily="34" charset="0"/>
                <a:ea typeface="Tahoma" pitchFamily="34" charset="0"/>
              </a:rPr>
              <a:t> </a:t>
            </a:r>
            <a:r>
              <a:rPr lang="en-US" sz="2700" b="1" dirty="0" err="1" smtClean="0">
                <a:latin typeface="Arial" pitchFamily="34" charset="0"/>
                <a:ea typeface="Tahoma" pitchFamily="34" charset="0"/>
              </a:rPr>
              <a:t>quang</a:t>
            </a:r>
            <a:endParaRPr lang="en-US" sz="2700" b="1" dirty="0" smtClean="0">
              <a:latin typeface="Arial" pitchFamily="34" charset="0"/>
              <a:ea typeface="Tahoma" pitchFamily="34" charset="0"/>
            </a:endParaRPr>
          </a:p>
          <a:p>
            <a:pPr marL="514350" indent="-514350" fontAlgn="auto">
              <a:spcBef>
                <a:spcPct val="20000"/>
              </a:spcBef>
              <a:spcAft>
                <a:spcPts val="0"/>
              </a:spcAft>
              <a:buFont typeface="Wingdings" pitchFamily="2" charset="2"/>
              <a:buChar char="Ø"/>
              <a:defRPr/>
            </a:pPr>
            <a:r>
              <a:rPr lang="en-US" sz="2700" b="1" dirty="0" err="1" smtClean="0">
                <a:latin typeface="Arial" pitchFamily="34" charset="0"/>
                <a:ea typeface="Tahoma" pitchFamily="34" charset="0"/>
              </a:rPr>
              <a:t>Chấn</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thương</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hệ</a:t>
            </a:r>
            <a:r>
              <a:rPr lang="en-US" sz="2700" b="1" dirty="0" smtClean="0">
                <a:latin typeface="Arial" pitchFamily="34" charset="0"/>
                <a:ea typeface="Tahoma" pitchFamily="34" charset="0"/>
              </a:rPr>
              <a:t> TN </a:t>
            </a:r>
            <a:r>
              <a:rPr lang="en-US" sz="2700" b="1" dirty="0" err="1" smtClean="0">
                <a:latin typeface="Arial" pitchFamily="34" charset="0"/>
                <a:ea typeface="Tahoma" pitchFamily="34" charset="0"/>
              </a:rPr>
              <a:t>có</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chảy</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máu</a:t>
            </a:r>
            <a:endParaRPr lang="en-US" sz="2700" b="1" dirty="0" smtClean="0">
              <a:latin typeface="Arial" pitchFamily="34" charset="0"/>
              <a:ea typeface="Tahoma" pitchFamily="34" charset="0"/>
            </a:endParaRPr>
          </a:p>
          <a:p>
            <a:pPr marL="514350" indent="-514350" fontAlgn="auto">
              <a:spcBef>
                <a:spcPct val="20000"/>
              </a:spcBef>
              <a:spcAft>
                <a:spcPts val="0"/>
              </a:spcAft>
              <a:buFont typeface="Wingdings" pitchFamily="2" charset="2"/>
              <a:buChar char="Ø"/>
              <a:defRPr/>
            </a:pPr>
            <a:r>
              <a:rPr lang="en-US" sz="2700" b="1" dirty="0" err="1" smtClean="0">
                <a:latin typeface="Arial" pitchFamily="34" charset="0"/>
                <a:ea typeface="Tahoma" pitchFamily="34" charset="0"/>
              </a:rPr>
              <a:t>Sau</a:t>
            </a:r>
            <a:r>
              <a:rPr lang="en-US" sz="2700" b="1" dirty="0" smtClean="0">
                <a:latin typeface="Arial" pitchFamily="34" charset="0"/>
                <a:ea typeface="Tahoma" pitchFamily="34" charset="0"/>
              </a:rPr>
              <a:t> </a:t>
            </a:r>
            <a:r>
              <a:rPr lang="en-US" sz="2700" b="1" dirty="0" smtClean="0">
                <a:latin typeface="Arial" pitchFamily="34" charset="0"/>
                <a:ea typeface="Tahoma" pitchFamily="34" charset="0"/>
              </a:rPr>
              <a:t>can </a:t>
            </a:r>
            <a:r>
              <a:rPr lang="en-US" sz="2700" b="1" dirty="0" err="1" smtClean="0">
                <a:latin typeface="Arial" pitchFamily="34" charset="0"/>
                <a:ea typeface="Tahoma" pitchFamily="34" charset="0"/>
              </a:rPr>
              <a:t>thiệp</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ngoại</a:t>
            </a:r>
            <a:r>
              <a:rPr lang="en-US" sz="2700" b="1" dirty="0" smtClean="0">
                <a:latin typeface="Arial" pitchFamily="34" charset="0"/>
                <a:ea typeface="Tahoma" pitchFamily="34" charset="0"/>
              </a:rPr>
              <a:t> </a:t>
            </a:r>
            <a:r>
              <a:rPr lang="en-US" sz="2700" b="1" dirty="0" err="1" smtClean="0">
                <a:latin typeface="Arial" pitchFamily="34" charset="0"/>
                <a:ea typeface="Tahoma" pitchFamily="34" charset="0"/>
              </a:rPr>
              <a:t>khoa</a:t>
            </a:r>
            <a:r>
              <a:rPr lang="en-US" sz="2700" b="1" dirty="0" smtClean="0">
                <a:latin typeface="Arial" pitchFamily="34" charset="0"/>
                <a:ea typeface="Tahoma" pitchFamily="34" charset="0"/>
              </a:rPr>
              <a:t> </a:t>
            </a:r>
            <a:r>
              <a:rPr lang="vi-VN" sz="2700" b="1" dirty="0" smtClean="0">
                <a:latin typeface="Arial" pitchFamily="34" charset="0"/>
                <a:ea typeface="Tahoma" pitchFamily="34" charset="0"/>
              </a:rPr>
              <a:t>hệ</a:t>
            </a:r>
            <a:r>
              <a:rPr lang="en-US" sz="2700" b="1" dirty="0" smtClean="0">
                <a:latin typeface="Arial" pitchFamily="34" charset="0"/>
                <a:ea typeface="Tahoma" pitchFamily="34" charset="0"/>
              </a:rPr>
              <a:t> </a:t>
            </a:r>
            <a:r>
              <a:rPr lang="en-US" sz="2700" b="1" dirty="0" smtClean="0">
                <a:latin typeface="Arial" pitchFamily="34" charset="0"/>
                <a:ea typeface="Tahoma" pitchFamily="34" charset="0"/>
              </a:rPr>
              <a:t>TN: </a:t>
            </a:r>
            <a:r>
              <a:rPr lang="en-US" sz="2800" dirty="0" err="1">
                <a:solidFill>
                  <a:srgbClr val="0000FF"/>
                </a:solidFill>
                <a:latin typeface="Arial" pitchFamily="34" charset="0"/>
                <a:ea typeface="Tahoma" pitchFamily="34" charset="0"/>
              </a:rPr>
              <a:t>bàng</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quang</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niệu</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đạo</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tiền</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liệt</a:t>
            </a:r>
            <a:r>
              <a:rPr lang="en-US" sz="2800" dirty="0">
                <a:solidFill>
                  <a:srgbClr val="0000FF"/>
                </a:solidFill>
                <a:latin typeface="Arial" pitchFamily="34" charset="0"/>
                <a:ea typeface="Tahoma" pitchFamily="34" charset="0"/>
              </a:rPr>
              <a:t> </a:t>
            </a:r>
            <a:r>
              <a:rPr lang="en-US" sz="2800" dirty="0" err="1">
                <a:solidFill>
                  <a:srgbClr val="0000FF"/>
                </a:solidFill>
                <a:latin typeface="Arial" pitchFamily="34" charset="0"/>
                <a:ea typeface="Tahoma" pitchFamily="34" charset="0"/>
              </a:rPr>
              <a:t>tuyến</a:t>
            </a:r>
            <a:endParaRPr lang="en-US" sz="3200" b="1" dirty="0">
              <a:solidFill>
                <a:srgbClr val="0070C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0" y="0"/>
            <a:ext cx="9144000" cy="685800"/>
          </a:xfrm>
          <a:gradFill rotWithShape="1">
            <a:gsLst>
              <a:gs pos="0">
                <a:srgbClr val="005E00"/>
              </a:gs>
              <a:gs pos="50000">
                <a:srgbClr val="008900"/>
              </a:gs>
              <a:gs pos="100000">
                <a:srgbClr val="00A400"/>
              </a:gs>
            </a:gsLst>
            <a:lin ang="5400000" scaled="1"/>
          </a:gradFill>
        </p:spPr>
        <p:txBody>
          <a:bodyPr/>
          <a:lstStyle/>
          <a:p>
            <a:pPr eaLnBrk="1" hangingPunct="1"/>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CÂU HỎI </a:t>
            </a:r>
            <a:r>
              <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rPr>
              <a:t>3</a:t>
            </a:r>
            <a:endParaRPr lang="en-US" altLang="en-US" sz="2800" b="1"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12291" name="Subtitle 2"/>
          <p:cNvSpPr>
            <a:spLocks noGrp="1"/>
          </p:cNvSpPr>
          <p:nvPr>
            <p:ph type="subTitle" idx="1"/>
          </p:nvPr>
        </p:nvSpPr>
        <p:spPr>
          <a:xfrm>
            <a:off x="152400" y="666750"/>
            <a:ext cx="8991600" cy="4267200"/>
          </a:xfrm>
        </p:spPr>
        <p:txBody>
          <a:bodyPr/>
          <a:lstStyle/>
          <a:p>
            <a:pPr eaLnBrk="1" hangingPunct="1"/>
            <a:endParaRPr lang="en-US" altLang="en-US" dirty="0" smtClean="0">
              <a:solidFill>
                <a:srgbClr val="0000FF"/>
              </a:solidFill>
              <a:latin typeface="Arial" panose="020B0604020202020204" pitchFamily="34" charset="0"/>
              <a:cs typeface="Arial" panose="020B0604020202020204" pitchFamily="34" charset="0"/>
            </a:endParaRPr>
          </a:p>
          <a:p>
            <a:pPr algn="l" eaLnBrk="1" hangingPunct="1"/>
            <a:r>
              <a:rPr lang="en-US" altLang="en-US" b="1" dirty="0" err="1" smtClean="0">
                <a:solidFill>
                  <a:srgbClr val="0000FF"/>
                </a:solidFill>
                <a:latin typeface="Arial" panose="020B0604020202020204" pitchFamily="34" charset="0"/>
                <a:cs typeface="Arial" panose="020B0604020202020204" pitchFamily="34" charset="0"/>
              </a:rPr>
              <a:t>Chống</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chỉ</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định</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của</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rửa</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bàng</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quang</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trong</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trường</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hợp</a:t>
            </a:r>
            <a:r>
              <a:rPr lang="en-US" altLang="en-US" b="1" dirty="0" smtClean="0">
                <a:solidFill>
                  <a:srgbClr val="0000FF"/>
                </a:solidFill>
                <a:latin typeface="Arial" panose="020B0604020202020204" pitchFamily="34" charset="0"/>
                <a:cs typeface="Arial" panose="020B0604020202020204" pitchFamily="34" charset="0"/>
              </a:rPr>
              <a:t> </a:t>
            </a:r>
            <a:r>
              <a:rPr lang="en-US" altLang="en-US" b="1" dirty="0" err="1" smtClean="0">
                <a:solidFill>
                  <a:srgbClr val="0000FF"/>
                </a:solidFill>
                <a:latin typeface="Arial" panose="020B0604020202020204" pitchFamily="34" charset="0"/>
                <a:cs typeface="Arial" panose="020B0604020202020204" pitchFamily="34" charset="0"/>
              </a:rPr>
              <a:t>nào</a:t>
            </a:r>
            <a:r>
              <a:rPr lang="en-US" altLang="en-US" b="1" dirty="0" smtClean="0">
                <a:solidFill>
                  <a:srgbClr val="0000FF"/>
                </a:solidFill>
                <a:latin typeface="Arial" panose="020B0604020202020204" pitchFamily="34" charset="0"/>
                <a:cs typeface="Arial" panose="020B0604020202020204" pitchFamily="34" charset="0"/>
              </a:rPr>
              <a:t>?</a:t>
            </a:r>
          </a:p>
          <a:p>
            <a:pPr marL="514350" indent="-514350" algn="l" eaLnBrk="1" hangingPunct="1">
              <a:buFont typeface="Calibri" panose="020F0502020204030204" pitchFamily="34" charset="0"/>
              <a:buAutoNum type="alphaUcPeriod"/>
            </a:pPr>
            <a:r>
              <a:rPr lang="en-US" altLang="en-US" sz="2800" dirty="0" err="1" smtClean="0">
                <a:solidFill>
                  <a:srgbClr val="6600FF"/>
                </a:solidFill>
                <a:latin typeface="Arial" panose="020B0604020202020204" pitchFamily="34" charset="0"/>
                <a:cs typeface="Arial" panose="020B0604020202020204" pitchFamily="34" charset="0"/>
              </a:rPr>
              <a:t>Sau</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mổ</a:t>
            </a:r>
            <a:r>
              <a:rPr lang="en-US" altLang="en-US" sz="2800" dirty="0" smtClean="0">
                <a:solidFill>
                  <a:srgbClr val="6600FF"/>
                </a:solidFill>
                <a:latin typeface="Arial" panose="020B0604020202020204" pitchFamily="34" charset="0"/>
                <a:cs typeface="Arial" panose="020B0604020202020204" pitchFamily="34" charset="0"/>
              </a:rPr>
              <a:t> u </a:t>
            </a:r>
            <a:r>
              <a:rPr lang="en-US" altLang="en-US" sz="2800" dirty="0" err="1" smtClean="0">
                <a:solidFill>
                  <a:srgbClr val="6600FF"/>
                </a:solidFill>
                <a:latin typeface="Arial" panose="020B0604020202020204" pitchFamily="34" charset="0"/>
                <a:cs typeface="Arial" panose="020B0604020202020204" pitchFamily="34" charset="0"/>
              </a:rPr>
              <a:t>xơ</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tiền</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liệt</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tuyến</a:t>
            </a:r>
            <a:endParaRPr lang="en-US" altLang="en-US" sz="2800" dirty="0" smtClean="0">
              <a:solidFill>
                <a:srgbClr val="6600FF"/>
              </a:solidFill>
              <a:latin typeface="Arial" panose="020B0604020202020204" pitchFamily="34" charset="0"/>
              <a:cs typeface="Arial" panose="020B0604020202020204" pitchFamily="34" charset="0"/>
            </a:endParaRPr>
          </a:p>
          <a:p>
            <a:pPr marL="514350" indent="-514350" algn="l" eaLnBrk="1" hangingPunct="1">
              <a:buFont typeface="Calibri" panose="020F0502020204030204" pitchFamily="34" charset="0"/>
              <a:buAutoNum type="alphaUcPeriod"/>
            </a:pPr>
            <a:r>
              <a:rPr lang="en-US" altLang="en-US" sz="2800" dirty="0" err="1" smtClean="0">
                <a:solidFill>
                  <a:srgbClr val="6600FF"/>
                </a:solidFill>
                <a:latin typeface="Arial" panose="020B0604020202020204" pitchFamily="34" charset="0"/>
                <a:cs typeface="Arial" panose="020B0604020202020204" pitchFamily="34" charset="0"/>
              </a:rPr>
              <a:t>Nghi</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ngờ</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thủng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bàng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quang</a:t>
            </a:r>
            <a:endParaRPr lang="en-US" altLang="en-US" sz="2800" dirty="0" smtClean="0">
              <a:solidFill>
                <a:srgbClr val="6600FF"/>
              </a:solidFill>
              <a:latin typeface="Arial" panose="020B0604020202020204" pitchFamily="34" charset="0"/>
              <a:cs typeface="Arial" panose="020B0604020202020204" pitchFamily="34" charset="0"/>
            </a:endParaRPr>
          </a:p>
          <a:p>
            <a:pPr marL="514350" indent="-514350" algn="l" eaLnBrk="1" hangingPunct="1">
              <a:buFont typeface="Calibri" panose="020F0502020204030204" pitchFamily="34" charset="0"/>
              <a:buAutoNum type="alphaUcPeriod"/>
            </a:pPr>
            <a:r>
              <a:rPr lang="en-US" altLang="en-US" sz="2800" dirty="0" err="1" smtClean="0">
                <a:solidFill>
                  <a:srgbClr val="6600FF"/>
                </a:solidFill>
                <a:latin typeface="Arial" panose="020B0604020202020204" pitchFamily="34" charset="0"/>
                <a:cs typeface="Arial" panose="020B0604020202020204" pitchFamily="34" charset="0"/>
              </a:rPr>
              <a:t>Bàng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quang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chảy</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máu</a:t>
            </a:r>
            <a:endParaRPr lang="en-US" altLang="en-US" sz="2800" dirty="0" smtClean="0">
              <a:solidFill>
                <a:srgbClr val="6600FF"/>
              </a:solidFill>
              <a:latin typeface="Arial" panose="020B0604020202020204" pitchFamily="34" charset="0"/>
              <a:cs typeface="Arial" panose="020B0604020202020204" pitchFamily="34" charset="0"/>
            </a:endParaRPr>
          </a:p>
          <a:p>
            <a:pPr marL="514350" indent="-514350" algn="l" eaLnBrk="1" hangingPunct="1">
              <a:buFont typeface="Calibri" panose="020F0502020204030204" pitchFamily="34" charset="0"/>
              <a:buAutoNum type="alphaUcPeriod"/>
            </a:pPr>
            <a:r>
              <a:rPr lang="en-US" altLang="en-US" sz="2800" dirty="0" err="1" smtClean="0">
                <a:solidFill>
                  <a:srgbClr val="6600FF"/>
                </a:solidFill>
                <a:latin typeface="Arial" panose="020B0604020202020204" pitchFamily="34" charset="0"/>
                <a:cs typeface="Arial" panose="020B0604020202020204" pitchFamily="34" charset="0"/>
              </a:rPr>
              <a:t>Bàng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quang</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bị</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nhiễm</a:t>
            </a:r>
            <a:r>
              <a:rPr lang="en-US" altLang="en-US" sz="2800" dirty="0" smtClean="0">
                <a:solidFill>
                  <a:srgbClr val="6600FF"/>
                </a:solidFill>
                <a:latin typeface="Arial" panose="020B0604020202020204" pitchFamily="34" charset="0"/>
                <a:cs typeface="Arial" panose="020B0604020202020204" pitchFamily="34" charset="0"/>
              </a:rPr>
              <a:t> </a:t>
            </a:r>
            <a:r>
              <a:rPr lang="en-US" altLang="en-US" sz="2800" dirty="0" err="1" smtClean="0">
                <a:solidFill>
                  <a:srgbClr val="6600FF"/>
                </a:solidFill>
                <a:latin typeface="Arial" panose="020B0604020202020204" pitchFamily="34" charset="0"/>
                <a:cs typeface="Arial" panose="020B0604020202020204" pitchFamily="34" charset="0"/>
              </a:rPr>
              <a:t>khuẩn</a:t>
            </a:r>
            <a:endParaRPr lang="en-US" altLang="en-US" sz="2800" dirty="0" smtClean="0">
              <a:solidFill>
                <a:srgbClr val="6600FF"/>
              </a:solidFill>
              <a:latin typeface="Arial" panose="020B0604020202020204" pitchFamily="34" charset="0"/>
              <a:cs typeface="Arial" panose="020B0604020202020204" pitchFamily="34" charset="0"/>
            </a:endParaRPr>
          </a:p>
          <a:p>
            <a:pPr algn="l" eaLnBrk="1" hangingPunct="1"/>
            <a:r>
              <a:rPr lang="en-US" altLang="en-US" b="1" dirty="0" smtClean="0">
                <a:solidFill>
                  <a:srgbClr val="0000FF"/>
                </a:solidFill>
                <a:latin typeface="Arial" panose="020B0604020202020204" pitchFamily="34" charset="0"/>
                <a:cs typeface="Arial" panose="020B0604020202020204" pitchFamily="34" charset="0"/>
              </a:rPr>
              <a:t> </a:t>
            </a:r>
            <a:endParaRPr lang="en-US" altLang="en-US" dirty="0" smtClean="0">
              <a:solidFill>
                <a:srgbClr val="000099"/>
              </a:solidFill>
              <a:latin typeface="Arial" panose="020B0604020202020204" pitchFamily="34" charset="0"/>
              <a:cs typeface="Arial" panose="020B0604020202020204" pitchFamily="34" charset="0"/>
            </a:endParaRPr>
          </a:p>
        </p:txBody>
      </p:sp>
      <p:sp>
        <p:nvSpPr>
          <p:cNvPr id="7" name="Subtitle 2"/>
          <p:cNvSpPr txBox="1">
            <a:spLocks/>
          </p:cNvSpPr>
          <p:nvPr/>
        </p:nvSpPr>
        <p:spPr>
          <a:xfrm>
            <a:off x="0" y="685800"/>
            <a:ext cx="9144000" cy="514350"/>
          </a:xfrm>
          <a:prstGeom prst="rect">
            <a:avLst/>
          </a:prstGeom>
        </p:spPr>
        <p:txBody>
          <a:bodyPr>
            <a:normAutofit fontScale="92500" lnSpcReduction="10000"/>
          </a:bodyPr>
          <a:lstStyle/>
          <a:p>
            <a:pPr algn="ctr" fontAlgn="auto">
              <a:spcBef>
                <a:spcPct val="20000"/>
              </a:spcBef>
              <a:spcAft>
                <a:spcPts val="0"/>
              </a:spcAft>
              <a:buFont typeface="Arial" pitchFamily="34" charset="0"/>
              <a:buNone/>
              <a:defRPr/>
            </a:pPr>
            <a:endParaRPr lang="en-US" sz="3200" b="1" dirty="0">
              <a:solidFill>
                <a:srgbClr val="FF0000"/>
              </a:solidFill>
              <a:latin typeface="Tahoma" pitchFamily="34" charset="0"/>
              <a:ea typeface="Tahoma" pitchFamily="34" charset="0"/>
              <a:cs typeface="Tahoma" pitchFamily="34" charset="0"/>
            </a:endParaRPr>
          </a:p>
        </p:txBody>
      </p:sp>
      <p:pic>
        <p:nvPicPr>
          <p:cNvPr id="10" name="Picture 2" descr="C:\Users\VN-Pro\Desktop\Quy chuan Logo Cao Dang y Bach Mai_nho.jpg"/>
          <p:cNvPicPr>
            <a:picLocks noChangeAspect="1" noChangeArrowheads="1"/>
          </p:cNvPicPr>
          <p:nvPr/>
        </p:nvPicPr>
        <p:blipFill>
          <a:blip r:embed="rId3" cstate="print"/>
          <a:srcRect/>
          <a:stretch>
            <a:fillRect/>
          </a:stretch>
        </p:blipFill>
        <p:spPr bwMode="auto">
          <a:xfrm>
            <a:off x="8362246" y="0"/>
            <a:ext cx="705554"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3" descr="D:\ảnh\LOGO bachmai.jpg"/>
          <p:cNvPicPr>
            <a:picLocks noChangeAspect="1" noChangeArrowheads="1"/>
          </p:cNvPicPr>
          <p:nvPr/>
        </p:nvPicPr>
        <p:blipFill>
          <a:blip r:embed="rId4" cstate="print"/>
          <a:srcRect/>
          <a:stretch>
            <a:fillRect/>
          </a:stretch>
        </p:blipFill>
        <p:spPr bwMode="auto">
          <a:xfrm>
            <a:off x="76200" y="0"/>
            <a:ext cx="685800" cy="66674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29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9582347B-C990-4B4D-965E-2AA01B8990AE}" type="slidenum">
              <a:rPr lang="en-US" altLang="en-US">
                <a:solidFill>
                  <a:srgbClr val="898989"/>
                </a:solidFill>
              </a:rPr>
              <a:pPr eaLnBrk="1" hangingPunct="1"/>
              <a:t>9</a:t>
            </a:fld>
            <a:endParaRPr lang="en-US" altLang="en-US">
              <a:solidFill>
                <a:srgbClr val="898989"/>
              </a:solidFill>
            </a:endParaRPr>
          </a:p>
        </p:txBody>
      </p:sp>
      <p:sp>
        <p:nvSpPr>
          <p:cNvPr id="8" name="Donut 7"/>
          <p:cNvSpPr/>
          <p:nvPr/>
        </p:nvSpPr>
        <p:spPr>
          <a:xfrm>
            <a:off x="152400" y="2800350"/>
            <a:ext cx="485775" cy="527050"/>
          </a:xfrm>
          <a:prstGeom prst="donut">
            <a:avLst>
              <a:gd name="adj" fmla="val 617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9"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2007187"/>
            <a:ext cx="2971800" cy="225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9592</TotalTime>
  <Words>1871</Words>
  <Application>Microsoft Office PowerPoint</Application>
  <PresentationFormat>On-screen Show (16:9)</PresentationFormat>
  <Paragraphs>289</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.VnCommercial Script</vt:lpstr>
      <vt:lpstr>Arial</vt:lpstr>
      <vt:lpstr>Calibri</vt:lpstr>
      <vt:lpstr>Tahoma</vt:lpstr>
      <vt:lpstr>Times New Roman</vt:lpstr>
      <vt:lpstr>Wingdings</vt:lpstr>
      <vt:lpstr>Office Theme</vt:lpstr>
      <vt:lpstr>BỆNH VIỆN BẠCH MAI TRƯỜNG CAO ĐẲNG Y TẾ BẠCH MAI</vt:lpstr>
      <vt:lpstr>TRƯỜNG CAO ĐẲNG Y TẾ BẠCH MAI</vt:lpstr>
      <vt:lpstr>TRƯỜNG CAO ĐẲNG Y TẾ BẠCH MAI</vt:lpstr>
      <vt:lpstr> MỤC TIÊU BÀI HỌC</vt:lpstr>
      <vt:lpstr> 1. MỤC ĐÍCH</vt:lpstr>
      <vt:lpstr>1. MỤC ĐÍCH</vt:lpstr>
      <vt:lpstr>CÂU HỎI 2 </vt:lpstr>
      <vt:lpstr>2. CHỈ ĐỊNH</vt:lpstr>
      <vt:lpstr>CÂU HỎI 3</vt:lpstr>
      <vt:lpstr> 4. PHƯƠNG PHÁP RỬA BÀNG QUANG</vt:lpstr>
      <vt:lpstr>CÂU HỎI 4  </vt:lpstr>
      <vt:lpstr>5. DUNG DỊCH RỬA BQ THƯỜNG DÙNG </vt:lpstr>
      <vt:lpstr>TÌNH HUỐNG LÂM SÀNG</vt:lpstr>
      <vt:lpstr>TÌNH HUỐNG LÂM SÀNG</vt:lpstr>
      <vt:lpstr>TÌNH HUỐNG LÂM SÀNG</vt:lpstr>
      <vt:lpstr>TÌNH HUỐNG LÂM SÀNG</vt:lpstr>
      <vt:lpstr>6.1. RỬA BQ BẰNG DÂY DẪN</vt:lpstr>
      <vt:lpstr>6.2. RỬA BQ BẰNG BƠM TIÊM</vt:lpstr>
      <vt:lpstr>GHI PHIẾU CHĂM SÓC</vt:lpstr>
      <vt:lpstr>VIDEO</vt:lpstr>
      <vt:lpstr>CÂU HỎI 7  </vt:lpstr>
      <vt:lpstr>PowerPoint Presentation</vt:lpstr>
      <vt:lpstr>8. LƯU Ý </vt:lpstr>
      <vt:lpstr>YÊU CẦU THỰC TẬP</vt:lpstr>
      <vt:lpstr>TRƯỜNG CAO ĐẲNG Y TẾ BẠCH MAI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CAO ĐẲNG Y TẾ BẠCH MAI Bộ môn Điều dưỡng</dc:title>
  <dc:creator>Windows User</dc:creator>
  <cp:lastModifiedBy>Admin</cp:lastModifiedBy>
  <cp:revision>446</cp:revision>
  <dcterms:created xsi:type="dcterms:W3CDTF">2019-04-06T12:56:00Z</dcterms:created>
  <dcterms:modified xsi:type="dcterms:W3CDTF">2020-08-25T14:13:12Z</dcterms:modified>
</cp:coreProperties>
</file>